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271" r:id="rId3"/>
    <p:sldId id="284" r:id="rId4"/>
    <p:sldId id="285" r:id="rId5"/>
    <p:sldId id="286" r:id="rId6"/>
    <p:sldId id="279" r:id="rId7"/>
    <p:sldId id="287" r:id="rId8"/>
    <p:sldId id="288" r:id="rId9"/>
    <p:sldId id="281" r:id="rId10"/>
    <p:sldId id="289" r:id="rId11"/>
    <p:sldId id="290" r:id="rId12"/>
    <p:sldId id="291" r:id="rId13"/>
    <p:sldId id="282" r:id="rId14"/>
    <p:sldId id="292" r:id="rId15"/>
    <p:sldId id="293" r:id="rId16"/>
    <p:sldId id="294" r:id="rId17"/>
    <p:sldId id="295" r:id="rId18"/>
    <p:sldId id="297" r:id="rId19"/>
    <p:sldId id="298" r:id="rId20"/>
    <p:sldId id="299" r:id="rId21"/>
    <p:sldId id="300" r:id="rId22"/>
    <p:sldId id="283" r:id="rId23"/>
    <p:sldId id="302" r:id="rId24"/>
    <p:sldId id="303" r:id="rId25"/>
    <p:sldId id="304" r:id="rId26"/>
    <p:sldId id="308" r:id="rId27"/>
    <p:sldId id="309" r:id="rId28"/>
    <p:sldId id="310" r:id="rId29"/>
    <p:sldId id="311" r:id="rId30"/>
    <p:sldId id="305" r:id="rId31"/>
    <p:sldId id="312" r:id="rId32"/>
    <p:sldId id="313" r:id="rId33"/>
    <p:sldId id="306" r:id="rId34"/>
    <p:sldId id="314" r:id="rId35"/>
    <p:sldId id="315" r:id="rId36"/>
    <p:sldId id="307" r:id="rId37"/>
    <p:sldId id="316" r:id="rId38"/>
    <p:sldId id="317" r:id="rId39"/>
    <p:sldId id="301" r:id="rId40"/>
    <p:sldId id="318" r:id="rId41"/>
    <p:sldId id="319" r:id="rId42"/>
    <p:sldId id="320" r:id="rId43"/>
    <p:sldId id="321" r:id="rId44"/>
    <p:sldId id="322" r:id="rId4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 damos la bienvenida" id="{E75E278A-FF0E-49A4-B170-79828D63BBAD}">
          <p14:sldIdLst>
            <p14:sldId id="256"/>
          </p14:sldIdLst>
        </p14:section>
        <p14:section name="Diseñar, Transformación, Anotar, Trabajar en colaboración, Información" id="{B9B51309-D148-4332-87C2-07BE32FBCA3B}">
          <p14:sldIdLst>
            <p14:sldId id="271"/>
            <p14:sldId id="284"/>
            <p14:sldId id="285"/>
            <p14:sldId id="286"/>
            <p14:sldId id="279"/>
            <p14:sldId id="287"/>
            <p14:sldId id="288"/>
            <p14:sldId id="281"/>
            <p14:sldId id="289"/>
            <p14:sldId id="290"/>
            <p14:sldId id="291"/>
          </p14:sldIdLst>
        </p14:section>
        <p14:section name="Analisis de riesgos" id="{2CC34DB2-6590-42C0-AD4B-A04C6060184E}">
          <p14:sldIdLst>
            <p14:sldId id="282"/>
            <p14:sldId id="292"/>
            <p14:sldId id="293"/>
            <p14:sldId id="294"/>
            <p14:sldId id="295"/>
            <p14:sldId id="297"/>
            <p14:sldId id="298"/>
            <p14:sldId id="299"/>
            <p14:sldId id="300"/>
            <p14:sldId id="283"/>
            <p14:sldId id="302"/>
            <p14:sldId id="303"/>
            <p14:sldId id="304"/>
            <p14:sldId id="308"/>
            <p14:sldId id="309"/>
            <p14:sldId id="310"/>
            <p14:sldId id="311"/>
            <p14:sldId id="305"/>
            <p14:sldId id="312"/>
            <p14:sldId id="313"/>
            <p14:sldId id="306"/>
            <p14:sldId id="314"/>
            <p14:sldId id="315"/>
            <p14:sldId id="307"/>
            <p14:sldId id="316"/>
            <p14:sldId id="317"/>
            <p14:sldId id="301"/>
            <p14:sldId id="318"/>
            <p14:sldId id="319"/>
            <p14:sldId id="320"/>
            <p14:sldId id="321"/>
            <p14:sldId id="3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3922"/>
    <a:srgbClr val="DD462F"/>
    <a:srgbClr val="D24726"/>
    <a:srgbClr val="404040"/>
    <a:srgbClr val="FF9B45"/>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4214" autoAdjust="0"/>
  </p:normalViewPr>
  <p:slideViewPr>
    <p:cSldViewPr snapToGrid="0">
      <p:cViewPr>
        <p:scale>
          <a:sx n="66" d="100"/>
          <a:sy n="66" d="100"/>
        </p:scale>
        <p:origin x="1416" y="3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17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841983A-582F-4208-8A91-E9B0997C14F7}" type="datetime1">
              <a:rPr lang="es-ES" smtClean="0"/>
              <a:t>03/10/2019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s-ES" smtClean="0"/>
              <a:t>‹Nº›</a:t>
            </a:fld>
            <a:endParaRPr lang="es-E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7DFEF1F-C9E1-4700-A605-C91244FA2371}" type="datetime1">
              <a:rPr lang="es-ES" noProof="0" smtClean="0"/>
              <a:t>03/10/2019</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es-ES" noProof="0" smtClean="0"/>
              <a:t>‹Nº›</a:t>
            </a:fld>
            <a:endParaRPr lang="es-ES"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a:xfrm>
            <a:off x="685800" y="1143000"/>
            <a:ext cx="5486400" cy="3086100"/>
          </a:xfrm>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DF61EA0F-A667-4B49-8422-0062BC55E249}" type="slidenum">
              <a:rPr lang="es-ES" smtClean="0"/>
              <a:t>1</a:t>
            </a:fld>
            <a:endParaRPr lang="es-E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10</a:t>
            </a:fld>
            <a:endParaRPr lang="es-ES" dirty="0"/>
          </a:p>
        </p:txBody>
      </p:sp>
    </p:spTree>
    <p:extLst>
      <p:ext uri="{BB962C8B-B14F-4D97-AF65-F5344CB8AC3E}">
        <p14:creationId xmlns:p14="http://schemas.microsoft.com/office/powerpoint/2010/main" val="555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11</a:t>
            </a:fld>
            <a:endParaRPr lang="es-ES" dirty="0"/>
          </a:p>
        </p:txBody>
      </p:sp>
    </p:spTree>
    <p:extLst>
      <p:ext uri="{BB962C8B-B14F-4D97-AF65-F5344CB8AC3E}">
        <p14:creationId xmlns:p14="http://schemas.microsoft.com/office/powerpoint/2010/main" val="288077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12</a:t>
            </a:fld>
            <a:endParaRPr lang="es-ES" dirty="0"/>
          </a:p>
        </p:txBody>
      </p:sp>
    </p:spTree>
    <p:extLst>
      <p:ext uri="{BB962C8B-B14F-4D97-AF65-F5344CB8AC3E}">
        <p14:creationId xmlns:p14="http://schemas.microsoft.com/office/powerpoint/2010/main" val="366897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a:xfrm>
            <a:off x="685800" y="1143000"/>
            <a:ext cx="5486400" cy="3086100"/>
          </a:xfrm>
        </p:spPr>
      </p:sp>
      <p:sp>
        <p:nvSpPr>
          <p:cNvPr id="3" name="Marcador de posición de notas 2"/>
          <p:cNvSpPr>
            <a:spLocks noGrp="1"/>
          </p:cNvSpPr>
          <p:nvPr>
            <p:ph type="body" idx="1"/>
          </p:nvPr>
        </p:nvSpPr>
        <p:spPr/>
        <p:txBody>
          <a:bodyPr rtlCol="0"/>
          <a:lstStyle/>
          <a:p>
            <a:pPr rtl="0"/>
            <a:r>
              <a:rPr lang="es-ES" dirty="0"/>
              <a:t>En el modo Presentación con diapositivas, seleccione las flechas para visitar los vínculos.</a:t>
            </a:r>
          </a:p>
        </p:txBody>
      </p:sp>
      <p:sp>
        <p:nvSpPr>
          <p:cNvPr id="4" name="Marcador de número de diapositiva 3"/>
          <p:cNvSpPr>
            <a:spLocks noGrp="1"/>
          </p:cNvSpPr>
          <p:nvPr>
            <p:ph type="sldNum" sz="quarter" idx="10"/>
          </p:nvPr>
        </p:nvSpPr>
        <p:spPr/>
        <p:txBody>
          <a:bodyPr rtlCol="0"/>
          <a:lstStyle/>
          <a:p>
            <a:pPr rtl="0"/>
            <a:fld id="{DF61EA0F-A667-4B49-8422-0062BC55E249}" type="slidenum">
              <a:rPr lang="es-ES" smtClean="0"/>
              <a:t>13</a:t>
            </a:fld>
            <a:endParaRPr lang="es-ES" dirty="0"/>
          </a:p>
        </p:txBody>
      </p:sp>
    </p:spTree>
    <p:extLst>
      <p:ext uri="{BB962C8B-B14F-4D97-AF65-F5344CB8AC3E}">
        <p14:creationId xmlns:p14="http://schemas.microsoft.com/office/powerpoint/2010/main" val="342178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14</a:t>
            </a:fld>
            <a:endParaRPr lang="es-ES" dirty="0"/>
          </a:p>
        </p:txBody>
      </p:sp>
    </p:spTree>
    <p:extLst>
      <p:ext uri="{BB962C8B-B14F-4D97-AF65-F5344CB8AC3E}">
        <p14:creationId xmlns:p14="http://schemas.microsoft.com/office/powerpoint/2010/main" val="1607880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15</a:t>
            </a:fld>
            <a:endParaRPr lang="es-ES" dirty="0"/>
          </a:p>
        </p:txBody>
      </p:sp>
    </p:spTree>
    <p:extLst>
      <p:ext uri="{BB962C8B-B14F-4D97-AF65-F5344CB8AC3E}">
        <p14:creationId xmlns:p14="http://schemas.microsoft.com/office/powerpoint/2010/main" val="367296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16</a:t>
            </a:fld>
            <a:endParaRPr lang="es-ES" dirty="0"/>
          </a:p>
        </p:txBody>
      </p:sp>
    </p:spTree>
    <p:extLst>
      <p:ext uri="{BB962C8B-B14F-4D97-AF65-F5344CB8AC3E}">
        <p14:creationId xmlns:p14="http://schemas.microsoft.com/office/powerpoint/2010/main" val="86948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17</a:t>
            </a:fld>
            <a:endParaRPr lang="es-ES" dirty="0"/>
          </a:p>
        </p:txBody>
      </p:sp>
    </p:spTree>
    <p:extLst>
      <p:ext uri="{BB962C8B-B14F-4D97-AF65-F5344CB8AC3E}">
        <p14:creationId xmlns:p14="http://schemas.microsoft.com/office/powerpoint/2010/main" val="1485109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18</a:t>
            </a:fld>
            <a:endParaRPr lang="es-ES" dirty="0"/>
          </a:p>
        </p:txBody>
      </p:sp>
    </p:spTree>
    <p:extLst>
      <p:ext uri="{BB962C8B-B14F-4D97-AF65-F5344CB8AC3E}">
        <p14:creationId xmlns:p14="http://schemas.microsoft.com/office/powerpoint/2010/main" val="295631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19</a:t>
            </a:fld>
            <a:endParaRPr lang="es-ES" dirty="0"/>
          </a:p>
        </p:txBody>
      </p:sp>
    </p:spTree>
    <p:extLst>
      <p:ext uri="{BB962C8B-B14F-4D97-AF65-F5344CB8AC3E}">
        <p14:creationId xmlns:p14="http://schemas.microsoft.com/office/powerpoint/2010/main" val="117001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2</a:t>
            </a:fld>
            <a:endParaRPr lang="es-ES" dirty="0"/>
          </a:p>
        </p:txBody>
      </p:sp>
    </p:spTree>
    <p:extLst>
      <p:ext uri="{BB962C8B-B14F-4D97-AF65-F5344CB8AC3E}">
        <p14:creationId xmlns:p14="http://schemas.microsoft.com/office/powerpoint/2010/main" val="849776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20</a:t>
            </a:fld>
            <a:endParaRPr lang="es-ES" dirty="0"/>
          </a:p>
        </p:txBody>
      </p:sp>
    </p:spTree>
    <p:extLst>
      <p:ext uri="{BB962C8B-B14F-4D97-AF65-F5344CB8AC3E}">
        <p14:creationId xmlns:p14="http://schemas.microsoft.com/office/powerpoint/2010/main" val="2186268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21</a:t>
            </a:fld>
            <a:endParaRPr lang="es-ES" dirty="0"/>
          </a:p>
        </p:txBody>
      </p:sp>
    </p:spTree>
    <p:extLst>
      <p:ext uri="{BB962C8B-B14F-4D97-AF65-F5344CB8AC3E}">
        <p14:creationId xmlns:p14="http://schemas.microsoft.com/office/powerpoint/2010/main" val="1538877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23</a:t>
            </a:fld>
            <a:endParaRPr lang="es-ES" dirty="0"/>
          </a:p>
        </p:txBody>
      </p:sp>
    </p:spTree>
    <p:extLst>
      <p:ext uri="{BB962C8B-B14F-4D97-AF65-F5344CB8AC3E}">
        <p14:creationId xmlns:p14="http://schemas.microsoft.com/office/powerpoint/2010/main" val="683633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24</a:t>
            </a:fld>
            <a:endParaRPr lang="es-ES" dirty="0"/>
          </a:p>
        </p:txBody>
      </p:sp>
    </p:spTree>
    <p:extLst>
      <p:ext uri="{BB962C8B-B14F-4D97-AF65-F5344CB8AC3E}">
        <p14:creationId xmlns:p14="http://schemas.microsoft.com/office/powerpoint/2010/main" val="3062194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25</a:t>
            </a:fld>
            <a:endParaRPr lang="es-ES" dirty="0"/>
          </a:p>
        </p:txBody>
      </p:sp>
    </p:spTree>
    <p:extLst>
      <p:ext uri="{BB962C8B-B14F-4D97-AF65-F5344CB8AC3E}">
        <p14:creationId xmlns:p14="http://schemas.microsoft.com/office/powerpoint/2010/main" val="1873615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30</a:t>
            </a:fld>
            <a:endParaRPr lang="es-ES" dirty="0"/>
          </a:p>
        </p:txBody>
      </p:sp>
    </p:spTree>
    <p:extLst>
      <p:ext uri="{BB962C8B-B14F-4D97-AF65-F5344CB8AC3E}">
        <p14:creationId xmlns:p14="http://schemas.microsoft.com/office/powerpoint/2010/main" val="1173034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33</a:t>
            </a:fld>
            <a:endParaRPr lang="es-ES" dirty="0"/>
          </a:p>
        </p:txBody>
      </p:sp>
    </p:spTree>
    <p:extLst>
      <p:ext uri="{BB962C8B-B14F-4D97-AF65-F5344CB8AC3E}">
        <p14:creationId xmlns:p14="http://schemas.microsoft.com/office/powerpoint/2010/main" val="1515622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36</a:t>
            </a:fld>
            <a:endParaRPr lang="es-ES" dirty="0"/>
          </a:p>
        </p:txBody>
      </p:sp>
    </p:spTree>
    <p:extLst>
      <p:ext uri="{BB962C8B-B14F-4D97-AF65-F5344CB8AC3E}">
        <p14:creationId xmlns:p14="http://schemas.microsoft.com/office/powerpoint/2010/main" val="2144414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40</a:t>
            </a:fld>
            <a:endParaRPr lang="es-ES" dirty="0"/>
          </a:p>
        </p:txBody>
      </p:sp>
    </p:spTree>
    <p:extLst>
      <p:ext uri="{BB962C8B-B14F-4D97-AF65-F5344CB8AC3E}">
        <p14:creationId xmlns:p14="http://schemas.microsoft.com/office/powerpoint/2010/main" val="523181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41</a:t>
            </a:fld>
            <a:endParaRPr lang="es-ES" dirty="0"/>
          </a:p>
        </p:txBody>
      </p:sp>
    </p:spTree>
    <p:extLst>
      <p:ext uri="{BB962C8B-B14F-4D97-AF65-F5344CB8AC3E}">
        <p14:creationId xmlns:p14="http://schemas.microsoft.com/office/powerpoint/2010/main" val="85936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3</a:t>
            </a:fld>
            <a:endParaRPr lang="es-ES" dirty="0"/>
          </a:p>
        </p:txBody>
      </p:sp>
    </p:spTree>
    <p:extLst>
      <p:ext uri="{BB962C8B-B14F-4D97-AF65-F5344CB8AC3E}">
        <p14:creationId xmlns:p14="http://schemas.microsoft.com/office/powerpoint/2010/main" val="4124490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42</a:t>
            </a:fld>
            <a:endParaRPr lang="es-ES" dirty="0"/>
          </a:p>
        </p:txBody>
      </p:sp>
    </p:spTree>
    <p:extLst>
      <p:ext uri="{BB962C8B-B14F-4D97-AF65-F5344CB8AC3E}">
        <p14:creationId xmlns:p14="http://schemas.microsoft.com/office/powerpoint/2010/main" val="123850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4</a:t>
            </a:fld>
            <a:endParaRPr lang="es-ES" dirty="0"/>
          </a:p>
        </p:txBody>
      </p:sp>
    </p:spTree>
    <p:extLst>
      <p:ext uri="{BB962C8B-B14F-4D97-AF65-F5344CB8AC3E}">
        <p14:creationId xmlns:p14="http://schemas.microsoft.com/office/powerpoint/2010/main" val="2430085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5</a:t>
            </a:fld>
            <a:endParaRPr lang="es-ES" dirty="0"/>
          </a:p>
        </p:txBody>
      </p:sp>
    </p:spTree>
    <p:extLst>
      <p:ext uri="{BB962C8B-B14F-4D97-AF65-F5344CB8AC3E}">
        <p14:creationId xmlns:p14="http://schemas.microsoft.com/office/powerpoint/2010/main" val="1229673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6</a:t>
            </a:fld>
            <a:endParaRPr lang="es-ES" dirty="0"/>
          </a:p>
        </p:txBody>
      </p:sp>
    </p:spTree>
    <p:extLst>
      <p:ext uri="{BB962C8B-B14F-4D97-AF65-F5344CB8AC3E}">
        <p14:creationId xmlns:p14="http://schemas.microsoft.com/office/powerpoint/2010/main" val="17009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7</a:t>
            </a:fld>
            <a:endParaRPr lang="es-ES" dirty="0"/>
          </a:p>
        </p:txBody>
      </p:sp>
    </p:spTree>
    <p:extLst>
      <p:ext uri="{BB962C8B-B14F-4D97-AF65-F5344CB8AC3E}">
        <p14:creationId xmlns:p14="http://schemas.microsoft.com/office/powerpoint/2010/main" val="354767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8</a:t>
            </a:fld>
            <a:endParaRPr lang="es-ES" dirty="0"/>
          </a:p>
        </p:txBody>
      </p:sp>
    </p:spTree>
    <p:extLst>
      <p:ext uri="{BB962C8B-B14F-4D97-AF65-F5344CB8AC3E}">
        <p14:creationId xmlns:p14="http://schemas.microsoft.com/office/powerpoint/2010/main" val="426912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DF61EA0F-A667-4B49-8422-0062BC55E249}" type="slidenum">
              <a:rPr lang="es-ES" smtClean="0"/>
              <a:t>9</a:t>
            </a:fld>
            <a:endParaRPr lang="es-ES" dirty="0"/>
          </a:p>
        </p:txBody>
      </p:sp>
    </p:spTree>
    <p:extLst>
      <p:ext uri="{BB962C8B-B14F-4D97-AF65-F5344CB8AC3E}">
        <p14:creationId xmlns:p14="http://schemas.microsoft.com/office/powerpoint/2010/main" val="123777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9" name="Rectá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s-ES" sz="1800" noProof="0" dirty="0"/>
          </a:p>
        </p:txBody>
      </p:sp>
      <p:cxnSp>
        <p:nvCxnSpPr>
          <p:cNvPr id="12" name="Conector rec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es-ES" noProof="0"/>
              <a:t>Haga clic para modificar los estilos de texto del patrón</a:t>
            </a:r>
          </a:p>
          <a:p>
            <a:pPr marL="0" lvl="1" indent="0" rtl="0">
              <a:lnSpc>
                <a:spcPct val="150000"/>
              </a:lnSpc>
              <a:spcBef>
                <a:spcPts val="1000"/>
              </a:spcBef>
              <a:spcAft>
                <a:spcPts val="1200"/>
              </a:spcAft>
              <a:buNone/>
            </a:pPr>
            <a:r>
              <a:rPr lang="es-ES" noProof="0"/>
              <a:t>Segundo nivel</a:t>
            </a:r>
          </a:p>
          <a:p>
            <a:pPr marL="0" lvl="2" indent="0" rtl="0">
              <a:lnSpc>
                <a:spcPct val="150000"/>
              </a:lnSpc>
              <a:spcBef>
                <a:spcPts val="1000"/>
              </a:spcBef>
              <a:spcAft>
                <a:spcPts val="1200"/>
              </a:spcAft>
              <a:buNone/>
            </a:pPr>
            <a:r>
              <a:rPr lang="es-ES" noProof="0"/>
              <a:t>Tercer nivel</a:t>
            </a:r>
          </a:p>
          <a:p>
            <a:pPr marL="0" lvl="3" indent="0" rtl="0">
              <a:lnSpc>
                <a:spcPct val="150000"/>
              </a:lnSpc>
              <a:spcBef>
                <a:spcPts val="1000"/>
              </a:spcBef>
              <a:spcAft>
                <a:spcPts val="1200"/>
              </a:spcAft>
              <a:buNone/>
            </a:pPr>
            <a:r>
              <a:rPr lang="es-ES" noProof="0"/>
              <a:t>Cuarto nivel</a:t>
            </a:r>
          </a:p>
          <a:p>
            <a:pPr marL="0" lvl="4" indent="0" rtl="0">
              <a:lnSpc>
                <a:spcPct val="150000"/>
              </a:lnSpc>
              <a:spcBef>
                <a:spcPts val="1000"/>
              </a:spcBef>
              <a:spcAft>
                <a:spcPts val="1200"/>
              </a:spcAft>
              <a:buNone/>
            </a:pPr>
            <a:r>
              <a:rPr lang="es-ES" noProof="0"/>
              <a:t>Quinto nivel</a:t>
            </a:r>
            <a:endParaRPr lang="es-ES" noProof="0" dirty="0"/>
          </a:p>
        </p:txBody>
      </p:sp>
      <p:sp>
        <p:nvSpPr>
          <p:cNvPr id="6" name="Marcador de posición de fech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00F688C1-4093-445A-ACFD-68D29C72B492}" type="datetime1">
              <a:rPr lang="es-ES" noProof="0" smtClean="0"/>
              <a:t>03/10/2019</a:t>
            </a:fld>
            <a:endParaRPr lang="es-ES" noProof="0" dirty="0"/>
          </a:p>
        </p:txBody>
      </p:sp>
      <p:sp>
        <p:nvSpPr>
          <p:cNvPr id="7" name="Marcador de posición de pie de página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es-ES" noProof="0" dirty="0"/>
          </a:p>
        </p:txBody>
      </p:sp>
      <p:sp>
        <p:nvSpPr>
          <p:cNvPr id="8" name="Marcador de número de diapositiva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es-ES" noProof="0" smtClean="0"/>
              <a:pPr rtl="0"/>
              <a:t>‹Nº›</a:t>
            </a:fld>
            <a:endParaRPr lang="es-ES"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9" name="Rectá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10" name="Rectá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dirty="0"/>
          </a:p>
        </p:txBody>
      </p:sp>
      <p:sp>
        <p:nvSpPr>
          <p:cNvPr id="2" name="Título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es-ES" noProof="0"/>
              <a:t>Haga clic para modificar el estilo de título del patrón</a:t>
            </a:r>
            <a:endParaRPr lang="es-ES" noProof="0" dirty="0"/>
          </a:p>
        </p:txBody>
      </p:sp>
      <p:sp>
        <p:nvSpPr>
          <p:cNvPr id="7" name="Marcador de contenido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es-ES" noProof="0"/>
              <a:t>Haga clic para modificar los estilos de texto del patrón</a:t>
            </a:r>
          </a:p>
          <a:p>
            <a:pPr marL="0" lvl="1" indent="0" rtl="0">
              <a:lnSpc>
                <a:spcPct val="150000"/>
              </a:lnSpc>
              <a:spcBef>
                <a:spcPts val="1000"/>
              </a:spcBef>
              <a:spcAft>
                <a:spcPts val="1200"/>
              </a:spcAft>
              <a:buNone/>
            </a:pPr>
            <a:r>
              <a:rPr lang="es-ES" noProof="0"/>
              <a:t>Segundo nivel</a:t>
            </a:r>
          </a:p>
          <a:p>
            <a:pPr marL="0" lvl="2" indent="0" rtl="0">
              <a:lnSpc>
                <a:spcPct val="150000"/>
              </a:lnSpc>
              <a:spcBef>
                <a:spcPts val="1000"/>
              </a:spcBef>
              <a:spcAft>
                <a:spcPts val="1200"/>
              </a:spcAft>
              <a:buNone/>
            </a:pPr>
            <a:r>
              <a:rPr lang="es-ES" noProof="0"/>
              <a:t>Tercer nivel</a:t>
            </a:r>
          </a:p>
          <a:p>
            <a:pPr marL="0" lvl="3" indent="0" rtl="0">
              <a:lnSpc>
                <a:spcPct val="150000"/>
              </a:lnSpc>
              <a:spcBef>
                <a:spcPts val="1000"/>
              </a:spcBef>
              <a:spcAft>
                <a:spcPts val="1200"/>
              </a:spcAft>
              <a:buNone/>
            </a:pPr>
            <a:r>
              <a:rPr lang="es-ES" noProof="0"/>
              <a:t>Cuarto nivel</a:t>
            </a:r>
          </a:p>
          <a:p>
            <a:pPr marL="0" lvl="4" indent="0" rtl="0">
              <a:lnSpc>
                <a:spcPct val="150000"/>
              </a:lnSpc>
              <a:spcBef>
                <a:spcPts val="1000"/>
              </a:spcBef>
              <a:spcAft>
                <a:spcPts val="1200"/>
              </a:spcAft>
              <a:buNone/>
            </a:pPr>
            <a:r>
              <a:rPr lang="es-ES" noProof="0"/>
              <a:t>Quinto nivel</a:t>
            </a:r>
            <a:endParaRPr lang="es-ES" noProof="0"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s-ES" sz="1800" noProof="0" dirty="0"/>
          </a:p>
        </p:txBody>
      </p:sp>
      <p:sp>
        <p:nvSpPr>
          <p:cNvPr id="2" name="Marcador de posición de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es-ES" noProof="0" dirty="0"/>
              <a:t>Editar estilos de texto del patrón</a:t>
            </a:r>
          </a:p>
          <a:p>
            <a:pPr marL="228600" lvl="0" indent="-228600" algn="l" defTabSz="914400" rtl="0" eaLnBrk="1" latinLnBrk="0" hangingPunct="1">
              <a:lnSpc>
                <a:spcPct val="90000"/>
              </a:lnSpc>
              <a:spcBef>
                <a:spcPct val="30000"/>
              </a:spcBef>
              <a:buFont typeface="Arial" panose="020B0604020202020204" pitchFamily="34" charset="0"/>
              <a:buChar char="•"/>
            </a:pPr>
            <a:r>
              <a:rPr lang="es-ES" noProof="0" dirty="0"/>
              <a:t>Segundo nivel</a:t>
            </a:r>
          </a:p>
          <a:p>
            <a:pPr marL="685800" lvl="1" indent="-228600" algn="l" defTabSz="914400" rtl="0" eaLnBrk="1" latinLnBrk="0" hangingPunct="1">
              <a:lnSpc>
                <a:spcPct val="90000"/>
              </a:lnSpc>
              <a:spcBef>
                <a:spcPct val="30000"/>
              </a:spcBef>
              <a:buFont typeface="Arial" panose="020B0604020202020204" pitchFamily="34" charset="0"/>
              <a:buChar char="•"/>
            </a:pPr>
            <a:r>
              <a:rPr lang="es-ES" noProof="0" dirty="0"/>
              <a:t>Tercer nivel</a:t>
            </a:r>
          </a:p>
          <a:p>
            <a:pPr marL="1143000" lvl="2" indent="-228600" algn="l" defTabSz="914400" rtl="0" eaLnBrk="1" latinLnBrk="0" hangingPunct="1">
              <a:lnSpc>
                <a:spcPct val="90000"/>
              </a:lnSpc>
              <a:spcBef>
                <a:spcPct val="30000"/>
              </a:spcBef>
              <a:buFont typeface="Arial" panose="020B0604020202020204" pitchFamily="34" charset="0"/>
              <a:buChar char="•"/>
            </a:pPr>
            <a:r>
              <a:rPr lang="es-ES" noProof="0" dirty="0"/>
              <a:t>Cuarto nivel</a:t>
            </a:r>
          </a:p>
          <a:p>
            <a:pPr marL="1600200" lvl="3" indent="-228600" algn="l" defTabSz="914400" rtl="0" eaLnBrk="1" latinLnBrk="0" hangingPunct="1">
              <a:lnSpc>
                <a:spcPct val="90000"/>
              </a:lnSpc>
              <a:spcBef>
                <a:spcPct val="30000"/>
              </a:spcBef>
              <a:buFont typeface="Arial" panose="020B0604020202020204" pitchFamily="34" charset="0"/>
              <a:buChar char="•"/>
            </a:pPr>
            <a:r>
              <a:rPr lang="es-ES" noProof="0" dirty="0"/>
              <a:t>Quinto nivel</a:t>
            </a:r>
          </a:p>
        </p:txBody>
      </p:sp>
      <p:sp>
        <p:nvSpPr>
          <p:cNvPr id="4" name="Marcador de posición de fech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01A97882-8C28-45FD-93DE-FDF0DF4E2031}" type="datetime1">
              <a:rPr lang="es-ES" noProof="0" smtClean="0"/>
              <a:t>03/10/2019</a:t>
            </a:fld>
            <a:endParaRPr lang="es-ES" noProof="0" dirty="0"/>
          </a:p>
        </p:txBody>
      </p:sp>
      <p:sp>
        <p:nvSpPr>
          <p:cNvPr id="5" name="Marcador de posición de pie de página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es-ES" noProof="0" dirty="0"/>
          </a:p>
        </p:txBody>
      </p:sp>
      <p:sp>
        <p:nvSpPr>
          <p:cNvPr id="6" name="Marcador de número de diapositiva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es-ES" noProof="0" smtClean="0"/>
              <a:pPr rtl="0"/>
              <a:t>‹Nº›</a:t>
            </a:fld>
            <a:endParaRPr lang="es-ES" noProof="0" dirty="0"/>
          </a:p>
        </p:txBody>
      </p:sp>
      <p:cxnSp>
        <p:nvCxnSpPr>
          <p:cNvPr id="8" name="Conector rec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algn="ctr" rtl="0"/>
            <a:r>
              <a:rPr lang="es-ES" sz="7000" dirty="0">
                <a:solidFill>
                  <a:schemeClr val="bg1"/>
                </a:solidFill>
              </a:rPr>
              <a:t>MAGERIT</a:t>
            </a:r>
          </a:p>
        </p:txBody>
      </p:sp>
      <p:sp>
        <p:nvSpPr>
          <p:cNvPr id="3" name="Subtítulo 2"/>
          <p:cNvSpPr>
            <a:spLocks noGrp="1"/>
          </p:cNvSpPr>
          <p:nvPr>
            <p:ph type="subTitle" idx="4294967295"/>
          </p:nvPr>
        </p:nvSpPr>
        <p:spPr>
          <a:xfrm>
            <a:off x="855620" y="2933105"/>
            <a:ext cx="9582736" cy="1620041"/>
          </a:xfrm>
        </p:spPr>
        <p:txBody>
          <a:bodyPr rtlCol="0">
            <a:noAutofit/>
          </a:bodyPr>
          <a:lstStyle/>
          <a:p>
            <a:pPr marL="0" indent="0" algn="ctr" rtl="0">
              <a:buNone/>
            </a:pPr>
            <a:r>
              <a:rPr lang="es-ES" sz="3000" dirty="0">
                <a:solidFill>
                  <a:schemeClr val="bg1"/>
                </a:solidFill>
                <a:latin typeface="+mj-lt"/>
              </a:rPr>
              <a:t>Metodología de análisis de riesgo de los sistemas de información </a:t>
            </a:r>
          </a:p>
        </p:txBody>
      </p:sp>
      <p:pic>
        <p:nvPicPr>
          <p:cNvPr id="6" name="Imagen 5">
            <a:extLst>
              <a:ext uri="{FF2B5EF4-FFF2-40B4-BE49-F238E27FC236}">
                <a16:creationId xmlns:a16="http://schemas.microsoft.com/office/drawing/2014/main" id="{E8861A7E-80AD-4FA2-BD3E-F24DF9CA55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8287" y="4853893"/>
            <a:ext cx="1538913" cy="1679566"/>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Introducción al análisis y gestión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10"/>
            <a:ext cx="11040791" cy="4527338"/>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A estas dimensiones canónicas de la seguridad se pueden añadir otras derivadas que nos acerquen a la percepción de los usuarios de los sistemas de información: </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Autenticidad: </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Propiedad o característica consistente en que una entidad es quien dice ser o bien que garantiza la fuente de la que proceden los datos. Contra la autenticidad de la información podemos tener manipulación del origen o el contenido de los datos. Contra la autenticidad de los usuarios de los servicios de acceso, podemos tener suplantación de identidad. </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Trazabilidad: </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Aseguramiento de que en todo momento se podrá determinar quién hizo qué y en qué momento. La trazabilidad es esencial para analizar los incidentes, perseguir a los atacantes y aprender de la experiencia. La trazabilidad se materializa en la integridad de los registros de actividad. </a:t>
            </a:r>
          </a:p>
        </p:txBody>
      </p:sp>
    </p:spTree>
    <p:extLst>
      <p:ext uri="{BB962C8B-B14F-4D97-AF65-F5344CB8AC3E}">
        <p14:creationId xmlns:p14="http://schemas.microsoft.com/office/powerpoint/2010/main" val="1236058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Introducción al análisis y gestión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10"/>
            <a:ext cx="11040791" cy="4527338"/>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Pueden usarse todas o al menos las que se considere necesarios, todo con el fin de definir:</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Los Riesgos: </a:t>
            </a:r>
            <a:r>
              <a:rPr lang="es-EC" sz="1500" i="1" dirty="0">
                <a:solidFill>
                  <a:prstClr val="black">
                    <a:lumMod val="75000"/>
                    <a:lumOff val="25000"/>
                  </a:prstClr>
                </a:solidFill>
                <a:latin typeface="Segoe UI" panose="020B0502040204020203" pitchFamily="34" charset="0"/>
                <a:cs typeface="Segoe UI" panose="020B0502040204020203" pitchFamily="34" charset="0"/>
              </a:rPr>
              <a:t>Estimación del grado de exposición a que una amenaza se materialice sobre uno o más activos causando daños o perjuicios a la Organización. </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El riesgo indica lo que le podría pasar a los activos si no se protegieran adecuadamente. Es importante saber qué características son de interés en cada activo, así como saber en qué medida estas características están en peligro, es decir, analizar el sistema: </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Análisis de riesgos: </a:t>
            </a:r>
            <a:r>
              <a:rPr lang="es-EC" sz="1500" i="1" dirty="0">
                <a:solidFill>
                  <a:prstClr val="black">
                    <a:lumMod val="75000"/>
                    <a:lumOff val="25000"/>
                  </a:prstClr>
                </a:solidFill>
                <a:latin typeface="Segoe UI" panose="020B0502040204020203" pitchFamily="34" charset="0"/>
                <a:cs typeface="Segoe UI" panose="020B0502040204020203" pitchFamily="34" charset="0"/>
              </a:rPr>
              <a:t>Proceso sistemático para estimar la magnitud de los riesgos a que está expuesta una Organización.</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Sabiendo lo que podría pasar, hay que tomar decisiones: </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Tratamiento de los riesgos: </a:t>
            </a:r>
            <a:r>
              <a:rPr lang="es-EC" sz="1500" i="1" dirty="0">
                <a:solidFill>
                  <a:schemeClr val="tx1">
                    <a:lumMod val="75000"/>
                    <a:lumOff val="25000"/>
                  </a:schemeClr>
                </a:solidFill>
                <a:latin typeface="Segoe UI" panose="020B0502040204020203" pitchFamily="34" charset="0"/>
                <a:cs typeface="Segoe UI" panose="020B0502040204020203" pitchFamily="34" charset="0"/>
              </a:rPr>
              <a:t>Proceso destinado a modificar el riesgo. </a:t>
            </a:r>
            <a:endParaRPr lang="es-EC" sz="1500" i="1"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6390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Introducción al análisis y gestión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10"/>
            <a:ext cx="11040791" cy="4527338"/>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Pueden usarse todas o al menos las que se considere necesarios, todo con el fin de definir:</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Los Riesgos: </a:t>
            </a:r>
            <a:r>
              <a:rPr lang="es-EC" sz="1500" i="1" dirty="0">
                <a:solidFill>
                  <a:prstClr val="black">
                    <a:lumMod val="75000"/>
                    <a:lumOff val="25000"/>
                  </a:prstClr>
                </a:solidFill>
                <a:latin typeface="Segoe UI" panose="020B0502040204020203" pitchFamily="34" charset="0"/>
                <a:cs typeface="Segoe UI" panose="020B0502040204020203" pitchFamily="34" charset="0"/>
              </a:rPr>
              <a:t>Estimación del grado de exposición a que una amenaza se materialice sobre uno o más activos causando daños o perjuicios a la Organización. </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El riesgo indica lo que le podría pasar a los activos si no se protegieran adecuadamente. Es importante saber qué características son de interés en cada activo, así como saber en qué medida estas características están en peligro, es decir, analizar el sistema: </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Análisis de riesgos: </a:t>
            </a:r>
            <a:r>
              <a:rPr lang="es-EC" sz="1500" i="1" dirty="0">
                <a:solidFill>
                  <a:prstClr val="black">
                    <a:lumMod val="75000"/>
                    <a:lumOff val="25000"/>
                  </a:prstClr>
                </a:solidFill>
                <a:latin typeface="Segoe UI" panose="020B0502040204020203" pitchFamily="34" charset="0"/>
                <a:cs typeface="Segoe UI" panose="020B0502040204020203" pitchFamily="34" charset="0"/>
              </a:rPr>
              <a:t>Proceso sistemático para estimar la magnitud de los riesgos a que está expuesta una Organización.</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Sabiendo lo que podría pasar, hay que tomar decisiones: </a:t>
            </a:r>
          </a:p>
          <a:p>
            <a:pPr algn="just">
              <a:spcAft>
                <a:spcPts val="600"/>
              </a:spcAft>
            </a:pPr>
            <a:r>
              <a:rPr lang="es-EC" sz="1500" i="1" dirty="0">
                <a:solidFill>
                  <a:schemeClr val="accent4">
                    <a:lumMod val="75000"/>
                  </a:schemeClr>
                </a:solidFill>
                <a:latin typeface="Segoe UI" panose="020B0502040204020203" pitchFamily="34" charset="0"/>
                <a:cs typeface="Segoe UI" panose="020B0502040204020203" pitchFamily="34" charset="0"/>
              </a:rPr>
              <a:t>Tratamiento de los riesgos: </a:t>
            </a:r>
            <a:r>
              <a:rPr lang="es-EC" sz="1500" i="1" dirty="0">
                <a:solidFill>
                  <a:schemeClr val="tx1">
                    <a:lumMod val="75000"/>
                    <a:lumOff val="25000"/>
                  </a:schemeClr>
                </a:solidFill>
                <a:latin typeface="Segoe UI" panose="020B0502040204020203" pitchFamily="34" charset="0"/>
                <a:cs typeface="Segoe UI" panose="020B0502040204020203" pitchFamily="34" charset="0"/>
              </a:rPr>
              <a:t>Proceso destinado a modificar el riesgo. </a:t>
            </a:r>
            <a:endParaRPr lang="es-EC" sz="1500" i="1"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1596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7" y="1536192"/>
            <a:ext cx="11120187" cy="640080"/>
          </a:xfrm>
        </p:spPr>
        <p:txBody>
          <a:bodyPr rtlCol="0">
            <a:noAutofit/>
          </a:bodyPr>
          <a:lstStyle/>
          <a:p>
            <a:pPr algn="ctr" rtl="0"/>
            <a:r>
              <a:rPr lang="es-ES" sz="4500" dirty="0">
                <a:latin typeface="Segoe UI Light" panose="020B0502040204020203" pitchFamily="34" charset="0"/>
                <a:cs typeface="Segoe UI Light" panose="020B0502040204020203" pitchFamily="34" charset="0"/>
              </a:rPr>
              <a:t>Visión general</a:t>
            </a:r>
          </a:p>
        </p:txBody>
      </p:sp>
      <p:pic>
        <p:nvPicPr>
          <p:cNvPr id="4" name="Imagen 3" descr="Imagen que contiene captura de pantalla&#10;&#10;Descripción generada automáticamente">
            <a:extLst>
              <a:ext uri="{FF2B5EF4-FFF2-40B4-BE49-F238E27FC236}">
                <a16:creationId xmlns:a16="http://schemas.microsoft.com/office/drawing/2014/main" id="{30401F44-1682-486C-8F4C-195DF873A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124" y="2766013"/>
            <a:ext cx="10133752" cy="2976026"/>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Análisis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10"/>
            <a:ext cx="11040791" cy="4527338"/>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El análisis de riesgos considera los siguientes elementos: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Activos, que son los elementos del sistema de información (o estrechamente relacionados con este) que soportan la misión de la Organización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Amenazas, que son cosas que les pueden pasar a los activos causando un perjuicio a la Organización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Salvaguardas (o contra medidas), que son medidas de protección desplegadas para que aquellas amenazas no causen [tanto] daño.</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Con estos elementos se puede estimar: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El impacto: lo que podría pasar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El riesgo: lo que probablemente pase</a:t>
            </a:r>
          </a:p>
        </p:txBody>
      </p:sp>
    </p:spTree>
    <p:extLst>
      <p:ext uri="{BB962C8B-B14F-4D97-AF65-F5344CB8AC3E}">
        <p14:creationId xmlns:p14="http://schemas.microsoft.com/office/powerpoint/2010/main" val="1595508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Análisis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09"/>
            <a:ext cx="5338081" cy="5055780"/>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Formalmente, la gestión de los riesgos está estructurada de forma metódica en las normas ISO, en el que se propone el siguiente esquema: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Determinar el contexto</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Identificar los riesgos</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Analizar los riesgos</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Evaluar los riesgos</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Tratar los riesgos</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Comunicación  y consulta</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Seguimiento y </a:t>
            </a:r>
            <a:r>
              <a:rPr lang="es-EC" sz="1500" i="1" dirty="0" err="1">
                <a:solidFill>
                  <a:prstClr val="black">
                    <a:lumMod val="75000"/>
                    <a:lumOff val="25000"/>
                  </a:prstClr>
                </a:solidFill>
                <a:latin typeface="Segoe UI" panose="020B0502040204020203" pitchFamily="34" charset="0"/>
                <a:cs typeface="Segoe UI" panose="020B0502040204020203" pitchFamily="34" charset="0"/>
              </a:rPr>
              <a:t>revision</a:t>
            </a:r>
            <a:endParaRPr lang="es-EC" sz="1500" i="1" dirty="0">
              <a:solidFill>
                <a:prstClr val="black">
                  <a:lumMod val="75000"/>
                  <a:lumOff val="25000"/>
                </a:prstClr>
              </a:solidFill>
              <a:latin typeface="Segoe UI" panose="020B0502040204020203" pitchFamily="34" charset="0"/>
              <a:cs typeface="Segoe UI" panose="020B0502040204020203" pitchFamily="34" charset="0"/>
            </a:endParaRPr>
          </a:p>
          <a:p>
            <a:pPr marL="342900" indent="-342900" algn="just">
              <a:spcAft>
                <a:spcPts val="600"/>
              </a:spcAft>
              <a:buFont typeface="+mj-lt"/>
              <a:buAutoNum type="arabicPeriod"/>
            </a:pPr>
            <a:endParaRPr lang="es-EC" sz="1500" i="1"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 name="Imagen 1">
            <a:extLst>
              <a:ext uri="{FF2B5EF4-FFF2-40B4-BE49-F238E27FC236}">
                <a16:creationId xmlns:a16="http://schemas.microsoft.com/office/drawing/2014/main" id="{3AE13A71-F113-419E-AA6E-FD7A5137CB88}"/>
              </a:ext>
            </a:extLst>
          </p:cNvPr>
          <p:cNvPicPr>
            <a:picLocks noChangeAspect="1"/>
          </p:cNvPicPr>
          <p:nvPr/>
        </p:nvPicPr>
        <p:blipFill rotWithShape="1">
          <a:blip r:embed="rId3"/>
          <a:srcRect l="39436" t="23656" r="18549" b="8244"/>
          <a:stretch/>
        </p:blipFill>
        <p:spPr>
          <a:xfrm>
            <a:off x="6017341" y="1354163"/>
            <a:ext cx="5545394" cy="5055781"/>
          </a:xfrm>
          <a:prstGeom prst="rect">
            <a:avLst/>
          </a:prstGeom>
        </p:spPr>
      </p:pic>
    </p:spTree>
    <p:extLst>
      <p:ext uri="{BB962C8B-B14F-4D97-AF65-F5344CB8AC3E}">
        <p14:creationId xmlns:p14="http://schemas.microsoft.com/office/powerpoint/2010/main" val="3834872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Método de Análisis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09"/>
            <a:ext cx="5810030" cy="5055780"/>
          </a:xfrm>
        </p:spPr>
        <p:txBody>
          <a:bodyPr vert="horz" lIns="91440" tIns="45720" rIns="91440" bIns="45720" rtlCol="0">
            <a:normAutofit fontScale="92500"/>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El análisis de riesgos es una aproximación metódica para determinar el riesgo siguiendo unos pasos pautados: </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determinar los activos relevantes para la Organización, su interrelación y su valor, en el sentido de qué perjuicio (coste) supondría su degradación.</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determinar a qué amenazas están expuestos aquellos activos.</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determinar qué salvaguardas hay dispuestas y cuán eficaces son frente al riesgo.</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estimar el impacto, definido como el daño sobre el activo derivado de la materialización de la amenaza.</a:t>
            </a:r>
          </a:p>
          <a:p>
            <a:pPr marL="342900" indent="-342900" algn="just">
              <a:spcAft>
                <a:spcPts val="600"/>
              </a:spcAft>
              <a:buFont typeface="+mj-lt"/>
              <a:buAutoNum type="arabicPeriod"/>
            </a:pPr>
            <a:r>
              <a:rPr lang="es-EC" sz="1500" i="1" dirty="0">
                <a:solidFill>
                  <a:prstClr val="black">
                    <a:lumMod val="75000"/>
                    <a:lumOff val="25000"/>
                  </a:prstClr>
                </a:solidFill>
                <a:latin typeface="Segoe UI" panose="020B0502040204020203" pitchFamily="34" charset="0"/>
                <a:cs typeface="Segoe UI" panose="020B0502040204020203" pitchFamily="34" charset="0"/>
              </a:rPr>
              <a:t>estimar el riesgo, definido como el impacto ponderado con la tasa de ocurrencia (o expectativa de materialización) de la amenaza</a:t>
            </a:r>
          </a:p>
        </p:txBody>
      </p:sp>
      <p:pic>
        <p:nvPicPr>
          <p:cNvPr id="4" name="Imagen 3">
            <a:extLst>
              <a:ext uri="{FF2B5EF4-FFF2-40B4-BE49-F238E27FC236}">
                <a16:creationId xmlns:a16="http://schemas.microsoft.com/office/drawing/2014/main" id="{32CA0CB7-928D-4F87-B20A-EEA2CB66424E}"/>
              </a:ext>
            </a:extLst>
          </p:cNvPr>
          <p:cNvPicPr>
            <a:picLocks noChangeAspect="1"/>
          </p:cNvPicPr>
          <p:nvPr/>
        </p:nvPicPr>
        <p:blipFill rotWithShape="1">
          <a:blip r:embed="rId3"/>
          <a:srcRect l="41450" t="32921" r="21372" b="14122"/>
          <a:stretch/>
        </p:blipFill>
        <p:spPr>
          <a:xfrm>
            <a:off x="6734262" y="2221626"/>
            <a:ext cx="4532671" cy="3631861"/>
          </a:xfrm>
          <a:prstGeom prst="rect">
            <a:avLst/>
          </a:prstGeom>
        </p:spPr>
      </p:pic>
    </p:spTree>
    <p:extLst>
      <p:ext uri="{BB962C8B-B14F-4D97-AF65-F5344CB8AC3E}">
        <p14:creationId xmlns:p14="http://schemas.microsoft.com/office/powerpoint/2010/main" val="425931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7" y="448056"/>
            <a:ext cx="7934535" cy="640080"/>
          </a:xfrm>
        </p:spPr>
        <p:txBody>
          <a:bodyPr rtlCol="0">
            <a:normAutofit/>
          </a:bodyPr>
          <a:lstStyle/>
          <a:p>
            <a:r>
              <a:rPr lang="es-EC" dirty="0">
                <a:latin typeface="Segoe UI Light" panose="020B0502040204020203" pitchFamily="34" charset="0"/>
                <a:cs typeface="Segoe UI Light" panose="020B0502040204020203" pitchFamily="34" charset="0"/>
              </a:rPr>
              <a:t>Método de Análisis de riesgos (Paso 1)  los Activos</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09"/>
            <a:ext cx="3519114" cy="5055780"/>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En un sistema de información hay 2 cosas esenciales: </a:t>
            </a:r>
          </a:p>
          <a:p>
            <a:pPr marL="285750" indent="-285750" algn="just">
              <a:spcAft>
                <a:spcPts val="600"/>
              </a:spcAft>
              <a:buFont typeface="Arial" panose="020B0604020202020204" pitchFamily="34" charset="0"/>
              <a:buChar char="•"/>
            </a:pPr>
            <a:r>
              <a:rPr lang="es-EC" sz="1500" i="1" dirty="0">
                <a:solidFill>
                  <a:schemeClr val="accent4">
                    <a:lumMod val="75000"/>
                  </a:schemeClr>
                </a:solidFill>
                <a:latin typeface="Segoe UI" panose="020B0502040204020203" pitchFamily="34" charset="0"/>
                <a:cs typeface="Segoe UI" panose="020B0502040204020203" pitchFamily="34" charset="0"/>
              </a:rPr>
              <a:t>la información que maneja </a:t>
            </a:r>
          </a:p>
          <a:p>
            <a:pPr marL="285750" indent="-285750" algn="just">
              <a:spcAft>
                <a:spcPts val="600"/>
              </a:spcAft>
              <a:buFont typeface="Arial" panose="020B0604020202020204" pitchFamily="34" charset="0"/>
              <a:buChar char="•"/>
            </a:pPr>
            <a:r>
              <a:rPr lang="es-EC" sz="1500" i="1" dirty="0">
                <a:solidFill>
                  <a:schemeClr val="accent4">
                    <a:lumMod val="75000"/>
                  </a:schemeClr>
                </a:solidFill>
                <a:latin typeface="Segoe UI" panose="020B0502040204020203" pitchFamily="34" charset="0"/>
                <a:cs typeface="Segoe UI" panose="020B0502040204020203" pitchFamily="34" charset="0"/>
              </a:rPr>
              <a:t>y los servicios que presta. </a:t>
            </a:r>
          </a:p>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Estos activos esenciales marcan los requisitos de seguridad para todos los demás componentes del sistema.</a:t>
            </a:r>
          </a:p>
        </p:txBody>
      </p:sp>
      <p:sp>
        <p:nvSpPr>
          <p:cNvPr id="2" name="Rectángulo 1">
            <a:extLst>
              <a:ext uri="{FF2B5EF4-FFF2-40B4-BE49-F238E27FC236}">
                <a16:creationId xmlns:a16="http://schemas.microsoft.com/office/drawing/2014/main" id="{E06C25D2-8BF2-4EFF-AACE-7913CDE5729A}"/>
              </a:ext>
            </a:extLst>
          </p:cNvPr>
          <p:cNvSpPr/>
          <p:nvPr/>
        </p:nvSpPr>
        <p:spPr>
          <a:xfrm>
            <a:off x="4630994" y="1431009"/>
            <a:ext cx="7207045" cy="3858044"/>
          </a:xfrm>
          <a:prstGeom prst="rect">
            <a:avLst/>
          </a:prstGeom>
        </p:spPr>
        <p:txBody>
          <a:bodyPr wrap="square">
            <a:spAutoFit/>
          </a:bodyPr>
          <a:lstStyle/>
          <a:p>
            <a:pPr>
              <a:lnSpc>
                <a:spcPct val="150000"/>
              </a:lnSpc>
            </a:pPr>
            <a:r>
              <a:rPr lang="es-ES" sz="1500" i="1" dirty="0"/>
              <a:t>Subordinados a dicha esencia se pueden identificar otros activos relevantes: </a:t>
            </a:r>
          </a:p>
          <a:p>
            <a:pPr marL="285750" indent="-285750">
              <a:lnSpc>
                <a:spcPct val="150000"/>
              </a:lnSpc>
              <a:buFont typeface="Arial" panose="020B0604020202020204" pitchFamily="34" charset="0"/>
              <a:buChar char="•"/>
            </a:pPr>
            <a:r>
              <a:rPr lang="es-ES" sz="1500" i="1" dirty="0">
                <a:solidFill>
                  <a:schemeClr val="accent4">
                    <a:lumMod val="75000"/>
                  </a:schemeClr>
                </a:solidFill>
              </a:rPr>
              <a:t>Datos</a:t>
            </a:r>
            <a:r>
              <a:rPr lang="es-ES" sz="1500" i="1" dirty="0"/>
              <a:t> que materializan la información. </a:t>
            </a:r>
          </a:p>
          <a:p>
            <a:pPr marL="285750" indent="-285750">
              <a:lnSpc>
                <a:spcPct val="150000"/>
              </a:lnSpc>
              <a:buFont typeface="Arial" panose="020B0604020202020204" pitchFamily="34" charset="0"/>
              <a:buChar char="•"/>
            </a:pPr>
            <a:r>
              <a:rPr lang="es-ES" sz="1500" i="1" dirty="0">
                <a:solidFill>
                  <a:schemeClr val="accent4">
                    <a:lumMod val="75000"/>
                  </a:schemeClr>
                </a:solidFill>
              </a:rPr>
              <a:t>Servicios auxiliares </a:t>
            </a:r>
            <a:r>
              <a:rPr lang="es-ES" sz="1500" i="1" dirty="0"/>
              <a:t>que se necesitan para poder organizar el sistema. </a:t>
            </a:r>
          </a:p>
          <a:p>
            <a:pPr marL="285750" indent="-285750">
              <a:lnSpc>
                <a:spcPct val="150000"/>
              </a:lnSpc>
              <a:buFont typeface="Arial" panose="020B0604020202020204" pitchFamily="34" charset="0"/>
              <a:buChar char="•"/>
            </a:pPr>
            <a:r>
              <a:rPr lang="es-ES" sz="1500" i="1" dirty="0">
                <a:solidFill>
                  <a:schemeClr val="accent4">
                    <a:lumMod val="75000"/>
                  </a:schemeClr>
                </a:solidFill>
              </a:rPr>
              <a:t>Las aplicaciones informáticas (software) </a:t>
            </a:r>
            <a:r>
              <a:rPr lang="es-ES" sz="1500" i="1" dirty="0"/>
              <a:t>que permiten manejar los datos. </a:t>
            </a:r>
          </a:p>
          <a:p>
            <a:pPr marL="285750" indent="-285750">
              <a:lnSpc>
                <a:spcPct val="150000"/>
              </a:lnSpc>
              <a:buFont typeface="Arial" panose="020B0604020202020204" pitchFamily="34" charset="0"/>
              <a:buChar char="•"/>
            </a:pPr>
            <a:r>
              <a:rPr lang="es-ES" sz="1500" i="1" dirty="0">
                <a:solidFill>
                  <a:schemeClr val="accent4">
                    <a:lumMod val="75000"/>
                  </a:schemeClr>
                </a:solidFill>
              </a:rPr>
              <a:t>Los equipos informáticos (hardware) </a:t>
            </a:r>
            <a:r>
              <a:rPr lang="es-ES" sz="1500" i="1" dirty="0"/>
              <a:t>y que permiten hospedar datos, aplicaciones y servicios. </a:t>
            </a:r>
          </a:p>
          <a:p>
            <a:pPr marL="285750" indent="-285750">
              <a:lnSpc>
                <a:spcPct val="150000"/>
              </a:lnSpc>
              <a:buFont typeface="Arial" panose="020B0604020202020204" pitchFamily="34" charset="0"/>
              <a:buChar char="•"/>
            </a:pPr>
            <a:r>
              <a:rPr lang="es-ES" sz="1500" i="1" dirty="0"/>
              <a:t>Los soportes de información que son </a:t>
            </a:r>
            <a:r>
              <a:rPr lang="es-ES" sz="1500" i="1" dirty="0">
                <a:solidFill>
                  <a:schemeClr val="accent4">
                    <a:lumMod val="75000"/>
                  </a:schemeClr>
                </a:solidFill>
              </a:rPr>
              <a:t>dispositivos de almacenamiento de datos</a:t>
            </a:r>
            <a:r>
              <a:rPr lang="es-ES" sz="1500" i="1" dirty="0"/>
              <a:t>. </a:t>
            </a:r>
          </a:p>
          <a:p>
            <a:pPr marL="285750" indent="-285750">
              <a:lnSpc>
                <a:spcPct val="150000"/>
              </a:lnSpc>
              <a:buFont typeface="Arial" panose="020B0604020202020204" pitchFamily="34" charset="0"/>
              <a:buChar char="•"/>
            </a:pPr>
            <a:r>
              <a:rPr lang="es-ES" sz="1500" i="1" dirty="0"/>
              <a:t>El equipamiento auxiliar que complementa el</a:t>
            </a:r>
            <a:r>
              <a:rPr lang="es-ES" sz="1500" i="1" dirty="0">
                <a:solidFill>
                  <a:schemeClr val="accent4">
                    <a:lumMod val="75000"/>
                  </a:schemeClr>
                </a:solidFill>
              </a:rPr>
              <a:t> material informático</a:t>
            </a:r>
            <a:r>
              <a:rPr lang="es-ES" sz="1500" i="1" dirty="0"/>
              <a:t>. </a:t>
            </a:r>
          </a:p>
          <a:p>
            <a:pPr marL="285750" indent="-285750">
              <a:lnSpc>
                <a:spcPct val="150000"/>
              </a:lnSpc>
              <a:buFont typeface="Arial" panose="020B0604020202020204" pitchFamily="34" charset="0"/>
              <a:buChar char="•"/>
            </a:pPr>
            <a:r>
              <a:rPr lang="es-ES" sz="1500" i="1" dirty="0">
                <a:solidFill>
                  <a:schemeClr val="accent4">
                    <a:lumMod val="75000"/>
                  </a:schemeClr>
                </a:solidFill>
              </a:rPr>
              <a:t>Las redes de comunicaciones </a:t>
            </a:r>
            <a:r>
              <a:rPr lang="es-ES" sz="1500" i="1" dirty="0"/>
              <a:t>que permiten intercambiar datos. </a:t>
            </a:r>
          </a:p>
          <a:p>
            <a:pPr marL="285750" indent="-285750">
              <a:lnSpc>
                <a:spcPct val="150000"/>
              </a:lnSpc>
              <a:buFont typeface="Arial" panose="020B0604020202020204" pitchFamily="34" charset="0"/>
              <a:buChar char="•"/>
            </a:pPr>
            <a:r>
              <a:rPr lang="es-ES" sz="1500" i="1" dirty="0">
                <a:solidFill>
                  <a:schemeClr val="accent4">
                    <a:lumMod val="75000"/>
                  </a:schemeClr>
                </a:solidFill>
              </a:rPr>
              <a:t>Las instalaciones</a:t>
            </a:r>
            <a:r>
              <a:rPr lang="es-ES" sz="1500" i="1" dirty="0"/>
              <a:t> que acogen equipos informáticos y de comunicaciones. </a:t>
            </a:r>
          </a:p>
          <a:p>
            <a:pPr marL="285750" indent="-285750">
              <a:lnSpc>
                <a:spcPct val="150000"/>
              </a:lnSpc>
              <a:buFont typeface="Arial" panose="020B0604020202020204" pitchFamily="34" charset="0"/>
              <a:buChar char="•"/>
            </a:pPr>
            <a:r>
              <a:rPr lang="es-ES" sz="1500" i="1" dirty="0">
                <a:solidFill>
                  <a:schemeClr val="accent4">
                    <a:lumMod val="75000"/>
                  </a:schemeClr>
                </a:solidFill>
              </a:rPr>
              <a:t>Las personas que explotan u operan todos los elementos anteriormente citados</a:t>
            </a:r>
            <a:r>
              <a:rPr lang="es-ES" sz="1500" i="1" dirty="0"/>
              <a:t>. </a:t>
            </a:r>
          </a:p>
        </p:txBody>
      </p:sp>
    </p:spTree>
    <p:extLst>
      <p:ext uri="{BB962C8B-B14F-4D97-AF65-F5344CB8AC3E}">
        <p14:creationId xmlns:p14="http://schemas.microsoft.com/office/powerpoint/2010/main" val="1593978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7" y="448056"/>
            <a:ext cx="7934535" cy="640080"/>
          </a:xfrm>
        </p:spPr>
        <p:txBody>
          <a:bodyPr rtlCol="0">
            <a:normAutofit/>
          </a:bodyPr>
          <a:lstStyle/>
          <a:p>
            <a:r>
              <a:rPr lang="es-EC" dirty="0">
                <a:latin typeface="Segoe UI Light" panose="020B0502040204020203" pitchFamily="34" charset="0"/>
                <a:cs typeface="Segoe UI Light" panose="020B0502040204020203" pitchFamily="34" charset="0"/>
              </a:rPr>
              <a:t>Método de Análisis de riesgos (Paso 2)  Amenazas</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303190"/>
            <a:ext cx="11061192" cy="5243038"/>
          </a:xfrm>
          <a:prstGeom prst="rect">
            <a:avLst/>
          </a:prstGeom>
        </p:spPr>
        <p:txBody>
          <a:bodyPr wrap="square">
            <a:spAutoFit/>
          </a:bodyPr>
          <a:lstStyle/>
          <a:p>
            <a:pPr algn="just">
              <a:lnSpc>
                <a:spcPct val="150000"/>
              </a:lnSpc>
            </a:pPr>
            <a:r>
              <a:rPr lang="es-EC" sz="1500" i="1" dirty="0">
                <a:solidFill>
                  <a:schemeClr val="accent4">
                    <a:lumMod val="75000"/>
                  </a:schemeClr>
                </a:solidFill>
              </a:rPr>
              <a:t>De origen natural </a:t>
            </a:r>
          </a:p>
          <a:p>
            <a:pPr algn="just">
              <a:lnSpc>
                <a:spcPct val="150000"/>
              </a:lnSpc>
            </a:pPr>
            <a:r>
              <a:rPr lang="es-EC" sz="1500" i="1" dirty="0"/>
              <a:t>Hay accidentes naturales (terremotos, inundaciones, ...). </a:t>
            </a:r>
          </a:p>
          <a:p>
            <a:pPr algn="just">
              <a:lnSpc>
                <a:spcPct val="150000"/>
              </a:lnSpc>
            </a:pPr>
            <a:r>
              <a:rPr lang="es-EC" sz="1500" i="1" dirty="0">
                <a:solidFill>
                  <a:schemeClr val="accent4">
                    <a:lumMod val="75000"/>
                  </a:schemeClr>
                </a:solidFill>
              </a:rPr>
              <a:t>Del entorno (de origen industrial) </a:t>
            </a:r>
          </a:p>
          <a:p>
            <a:pPr algn="just">
              <a:lnSpc>
                <a:spcPct val="150000"/>
              </a:lnSpc>
            </a:pPr>
            <a:r>
              <a:rPr lang="es-EC" sz="1500" i="1" dirty="0"/>
              <a:t>Hay desastres industriales (contaminación, fallos eléctricos, ...) </a:t>
            </a:r>
          </a:p>
          <a:p>
            <a:pPr algn="just">
              <a:lnSpc>
                <a:spcPct val="150000"/>
              </a:lnSpc>
            </a:pPr>
            <a:r>
              <a:rPr lang="es-EC" sz="1500" i="1" dirty="0">
                <a:solidFill>
                  <a:schemeClr val="accent4">
                    <a:lumMod val="75000"/>
                  </a:schemeClr>
                </a:solidFill>
              </a:rPr>
              <a:t>Defectos de las aplicaciones </a:t>
            </a:r>
          </a:p>
          <a:p>
            <a:pPr algn="just">
              <a:lnSpc>
                <a:spcPct val="150000"/>
              </a:lnSpc>
            </a:pPr>
            <a:r>
              <a:rPr lang="es-EC" sz="1500" i="1" dirty="0"/>
              <a:t>Hay problemas que nacen directamente en el equipamiento propio por defectos en su diseño o en su implementación, con consecuencias potencialmente negativas sobre el sistema. Frecuentemente se denominan vulnerabilidades </a:t>
            </a:r>
          </a:p>
          <a:p>
            <a:pPr algn="just">
              <a:lnSpc>
                <a:spcPct val="150000"/>
              </a:lnSpc>
            </a:pPr>
            <a:r>
              <a:rPr lang="es-EC" sz="1500" i="1" dirty="0">
                <a:solidFill>
                  <a:schemeClr val="accent4">
                    <a:lumMod val="75000"/>
                  </a:schemeClr>
                </a:solidFill>
              </a:rPr>
              <a:t>Causadas por las personas de forma accidental </a:t>
            </a:r>
          </a:p>
          <a:p>
            <a:pPr algn="just">
              <a:lnSpc>
                <a:spcPct val="150000"/>
              </a:lnSpc>
            </a:pPr>
            <a:r>
              <a:rPr lang="es-EC" sz="1500" i="1" dirty="0"/>
              <a:t>Las personas con acceso al sistema de información pueden ser causa de problemas no intencionados, típicamente por error o por omisión. </a:t>
            </a:r>
          </a:p>
          <a:p>
            <a:pPr algn="just">
              <a:lnSpc>
                <a:spcPct val="150000"/>
              </a:lnSpc>
            </a:pPr>
            <a:r>
              <a:rPr lang="es-EC" sz="1500" i="1" dirty="0">
                <a:solidFill>
                  <a:schemeClr val="accent4">
                    <a:lumMod val="75000"/>
                  </a:schemeClr>
                </a:solidFill>
              </a:rPr>
              <a:t>Causadas por las personas de forma deliberada </a:t>
            </a:r>
          </a:p>
          <a:p>
            <a:pPr algn="just">
              <a:lnSpc>
                <a:spcPct val="150000"/>
              </a:lnSpc>
            </a:pPr>
            <a:r>
              <a:rPr lang="es-EC" sz="1500" i="1" dirty="0"/>
              <a:t>Las personas con acceso al sistema de información pueden ser causa de problemas intencionados: ataques deliberados; bien con ánimo de beneficiarse indebidamente, bien con ánimo de causar daños y perjuicios a los legítimos propietarios. </a:t>
            </a:r>
          </a:p>
          <a:p>
            <a:pPr algn="just">
              <a:lnSpc>
                <a:spcPct val="150000"/>
              </a:lnSpc>
            </a:pPr>
            <a:r>
              <a:rPr lang="es-EC" sz="1500" i="1" dirty="0"/>
              <a:t>No todas las amenazas afectan a todos los activos14, sino que hay una cierta relación entre el tipo de activo y lo que le podría ocurrir. </a:t>
            </a:r>
            <a:endParaRPr lang="es-ES" sz="1500" i="1" dirty="0"/>
          </a:p>
        </p:txBody>
      </p:sp>
    </p:spTree>
    <p:extLst>
      <p:ext uri="{BB962C8B-B14F-4D97-AF65-F5344CB8AC3E}">
        <p14:creationId xmlns:p14="http://schemas.microsoft.com/office/powerpoint/2010/main" val="486878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7" y="448056"/>
            <a:ext cx="8524470" cy="640080"/>
          </a:xfrm>
        </p:spPr>
        <p:txBody>
          <a:bodyPr rtlCol="0">
            <a:normAutofit/>
          </a:bodyPr>
          <a:lstStyle/>
          <a:p>
            <a:r>
              <a:rPr lang="es-EC" dirty="0">
                <a:latin typeface="Segoe UI Light" panose="020B0502040204020203" pitchFamily="34" charset="0"/>
                <a:cs typeface="Segoe UI Light" panose="020B0502040204020203" pitchFamily="34" charset="0"/>
              </a:rPr>
              <a:t>Método de Análisis de riesgos (Paso 3)  Salvaguardas</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4204292"/>
          </a:xfrm>
          <a:prstGeom prst="rect">
            <a:avLst/>
          </a:prstGeom>
        </p:spPr>
        <p:txBody>
          <a:bodyPr wrap="square">
            <a:spAutoFit/>
          </a:bodyPr>
          <a:lstStyle/>
          <a:p>
            <a:pPr algn="just">
              <a:lnSpc>
                <a:spcPct val="150000"/>
              </a:lnSpc>
            </a:pPr>
            <a:r>
              <a:rPr lang="es-EC" sz="1500" i="1" dirty="0">
                <a:solidFill>
                  <a:schemeClr val="accent4">
                    <a:lumMod val="75000"/>
                  </a:schemeClr>
                </a:solidFill>
              </a:rPr>
              <a:t>Ante el amplio abanico de posibles salvaguardas a considerar, es necesario hacer una criba inicial para quedarnos con aquellas que son relevantes para lo que hay que proteger. En esta criba se deben tener en cuenta los siguientes aspectos: </a:t>
            </a:r>
          </a:p>
          <a:p>
            <a:pPr marL="541338" indent="-276225" algn="just">
              <a:lnSpc>
                <a:spcPct val="150000"/>
              </a:lnSpc>
              <a:buFont typeface="+mj-lt"/>
              <a:buAutoNum type="arabicPeriod"/>
            </a:pPr>
            <a:r>
              <a:rPr lang="es-EC" sz="1500" i="1" dirty="0">
                <a:solidFill>
                  <a:schemeClr val="tx1">
                    <a:lumMod val="75000"/>
                    <a:lumOff val="25000"/>
                  </a:schemeClr>
                </a:solidFill>
              </a:rPr>
              <a:t>tipo de activos a proteger, pues cada tipo se protege de una forma específica </a:t>
            </a:r>
          </a:p>
          <a:p>
            <a:pPr marL="541338" indent="-276225" algn="just">
              <a:lnSpc>
                <a:spcPct val="150000"/>
              </a:lnSpc>
              <a:buFont typeface="+mj-lt"/>
              <a:buAutoNum type="arabicPeriod"/>
            </a:pPr>
            <a:r>
              <a:rPr lang="es-EC" sz="1500" i="1" dirty="0">
                <a:solidFill>
                  <a:schemeClr val="tx1">
                    <a:lumMod val="75000"/>
                    <a:lumOff val="25000"/>
                  </a:schemeClr>
                </a:solidFill>
              </a:rPr>
              <a:t>dimensión o dimensiones de seguridad que requieren protección </a:t>
            </a:r>
          </a:p>
          <a:p>
            <a:pPr marL="541338" indent="-276225" algn="just">
              <a:lnSpc>
                <a:spcPct val="150000"/>
              </a:lnSpc>
              <a:buFont typeface="+mj-lt"/>
              <a:buAutoNum type="arabicPeriod"/>
            </a:pPr>
            <a:r>
              <a:rPr lang="es-EC" sz="1500" i="1" dirty="0">
                <a:solidFill>
                  <a:schemeClr val="tx1">
                    <a:lumMod val="75000"/>
                    <a:lumOff val="25000"/>
                  </a:schemeClr>
                </a:solidFill>
              </a:rPr>
              <a:t>amenazas de las que necesitamos protegernos </a:t>
            </a:r>
          </a:p>
          <a:p>
            <a:pPr marL="541338" indent="-276225" algn="just">
              <a:lnSpc>
                <a:spcPct val="150000"/>
              </a:lnSpc>
              <a:buFont typeface="+mj-lt"/>
              <a:buAutoNum type="arabicPeriod"/>
            </a:pPr>
            <a:r>
              <a:rPr lang="es-EC" sz="1500" i="1" dirty="0">
                <a:solidFill>
                  <a:schemeClr val="tx1">
                    <a:lumMod val="75000"/>
                    <a:lumOff val="25000"/>
                  </a:schemeClr>
                </a:solidFill>
              </a:rPr>
              <a:t>si existen salvaguardas alternativas </a:t>
            </a:r>
          </a:p>
          <a:p>
            <a:pPr algn="just">
              <a:lnSpc>
                <a:spcPct val="150000"/>
              </a:lnSpc>
            </a:pPr>
            <a:endParaRPr lang="es-EC" sz="1500" i="1" dirty="0">
              <a:solidFill>
                <a:schemeClr val="accent4">
                  <a:lumMod val="75000"/>
                </a:schemeClr>
              </a:solidFill>
            </a:endParaRPr>
          </a:p>
          <a:p>
            <a:pPr algn="just">
              <a:lnSpc>
                <a:spcPct val="150000"/>
              </a:lnSpc>
            </a:pPr>
            <a:r>
              <a:rPr lang="es-EC" sz="1500" i="1" dirty="0">
                <a:solidFill>
                  <a:schemeClr val="accent4">
                    <a:lumMod val="75000"/>
                  </a:schemeClr>
                </a:solidFill>
              </a:rPr>
              <a:t>Además, es prudente establecer un principio de proporcionalidad y tener en cuenta: </a:t>
            </a:r>
          </a:p>
          <a:p>
            <a:pPr marL="541338" indent="-276225" algn="just">
              <a:lnSpc>
                <a:spcPct val="150000"/>
              </a:lnSpc>
              <a:buFont typeface="+mj-lt"/>
              <a:buAutoNum type="arabicPeriod"/>
            </a:pPr>
            <a:r>
              <a:rPr lang="es-EC" sz="1500" i="1" dirty="0">
                <a:solidFill>
                  <a:schemeClr val="tx1">
                    <a:lumMod val="75000"/>
                    <a:lumOff val="25000"/>
                  </a:schemeClr>
                </a:solidFill>
              </a:rPr>
              <a:t>el mayor o menor valor propio o acumulado sobre un activo, centrándonos en lo más valioso y obviando lo irrelevante </a:t>
            </a:r>
          </a:p>
          <a:p>
            <a:pPr marL="541338" indent="-276225" algn="just">
              <a:lnSpc>
                <a:spcPct val="150000"/>
              </a:lnSpc>
              <a:buFont typeface="+mj-lt"/>
              <a:buAutoNum type="arabicPeriod"/>
            </a:pPr>
            <a:r>
              <a:rPr lang="es-EC" sz="1500" i="1" dirty="0">
                <a:solidFill>
                  <a:schemeClr val="tx1">
                    <a:lumMod val="75000"/>
                    <a:lumOff val="25000"/>
                  </a:schemeClr>
                </a:solidFill>
              </a:rPr>
              <a:t>la mayor o menor probabilidad de que una amenaza ocurra, centrándonos en los riesgos más importantes (ver zonas de riesgo)</a:t>
            </a:r>
          </a:p>
          <a:p>
            <a:pPr marL="541338" indent="-276225" algn="just">
              <a:lnSpc>
                <a:spcPct val="150000"/>
              </a:lnSpc>
              <a:buFont typeface="+mj-lt"/>
              <a:buAutoNum type="arabicPeriod"/>
            </a:pPr>
            <a:r>
              <a:rPr lang="es-EC" sz="1500" i="1" dirty="0">
                <a:solidFill>
                  <a:schemeClr val="tx1">
                    <a:lumMod val="75000"/>
                    <a:lumOff val="25000"/>
                  </a:schemeClr>
                </a:solidFill>
              </a:rPr>
              <a:t>la cobertura del riesgo que proporcionan salvaguardas alternativas</a:t>
            </a:r>
          </a:p>
        </p:txBody>
      </p:sp>
    </p:spTree>
    <p:extLst>
      <p:ext uri="{BB962C8B-B14F-4D97-AF65-F5344CB8AC3E}">
        <p14:creationId xmlns:p14="http://schemas.microsoft.com/office/powerpoint/2010/main" val="1040410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7837602" cy="640080"/>
          </a:xfrm>
        </p:spPr>
        <p:txBody>
          <a:bodyPr rtlCol="0">
            <a:noAutofit/>
          </a:bodyPr>
          <a:lstStyle/>
          <a:p>
            <a:pPr rtl="0"/>
            <a:r>
              <a:rPr lang="es-ES" dirty="0">
                <a:latin typeface="Segoe UI Light" panose="020B0502040204020203" pitchFamily="34" charset="0"/>
                <a:cs typeface="Segoe UI Light" panose="020B0502040204020203" pitchFamily="34" charset="0"/>
              </a:rPr>
              <a:t>Introducción </a:t>
            </a:r>
          </a:p>
        </p:txBody>
      </p:sp>
      <p:sp>
        <p:nvSpPr>
          <p:cNvPr id="38" name="Marcador de posición de contenido 17"/>
          <p:cNvSpPr txBox="1">
            <a:spLocks/>
          </p:cNvSpPr>
          <p:nvPr/>
        </p:nvSpPr>
        <p:spPr>
          <a:xfrm>
            <a:off x="541610" y="1524708"/>
            <a:ext cx="4661986" cy="3871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50000"/>
              </a:lnSpc>
              <a:spcAft>
                <a:spcPts val="600"/>
              </a:spcAft>
              <a:buNone/>
              <a:defRPr/>
            </a:pPr>
            <a:r>
              <a:rPr lang="es-EC" sz="1500" i="1" dirty="0">
                <a:latin typeface="Segoe UI" panose="020B0502040204020203" pitchFamily="34" charset="0"/>
                <a:cs typeface="Segoe UI" panose="020B0502040204020203" pitchFamily="34" charset="0"/>
              </a:rPr>
              <a:t>El CSAE ha elaborado y promueve MAGERIT como respuesta a la percepción de que la Administración Pública (y en general toda la sociedad) depende de forma creciente de los sistemas de información para alcanzar sus objetivos. </a:t>
            </a:r>
          </a:p>
          <a:p>
            <a:pPr marL="0" lvl="0" indent="0" algn="just">
              <a:lnSpc>
                <a:spcPct val="150000"/>
              </a:lnSpc>
              <a:spcAft>
                <a:spcPts val="600"/>
              </a:spcAft>
              <a:buNone/>
              <a:defRPr/>
            </a:pPr>
            <a:r>
              <a:rPr lang="es-EC" sz="1500" i="1" dirty="0">
                <a:latin typeface="Segoe UI" panose="020B0502040204020203" pitchFamily="34" charset="0"/>
                <a:cs typeface="Segoe UI" panose="020B0502040204020203" pitchFamily="34" charset="0"/>
              </a:rPr>
              <a:t>El uso de tecnologías de la información y comunicaciones (TIC) supone unos beneficios evidentes para los ciudadanos; pero también da lugar a ciertos riesgos que deben gestionarse prudentemente con medidas de seguridad que sustenten la confianza de los usuarios de los servicios.</a:t>
            </a:r>
            <a:endParaRPr lang="es-ES" sz="1500" i="1" dirty="0">
              <a:latin typeface="Segoe UI" panose="020B0502040204020203" pitchFamily="34" charset="0"/>
              <a:cs typeface="Segoe UI" panose="020B0502040204020203" pitchFamily="34" charset="0"/>
            </a:endParaRPr>
          </a:p>
        </p:txBody>
      </p:sp>
      <p:pic>
        <p:nvPicPr>
          <p:cNvPr id="3" name="Imagen 2" descr="Imagen que contiene objeto, reloj&#10;&#10;Descripción generada automáticamente">
            <a:extLst>
              <a:ext uri="{FF2B5EF4-FFF2-40B4-BE49-F238E27FC236}">
                <a16:creationId xmlns:a16="http://schemas.microsoft.com/office/drawing/2014/main" id="{BD455DC2-70A6-4141-AFDC-B79C1F24E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622" y="1838846"/>
            <a:ext cx="5582188" cy="3871518"/>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6" y="448056"/>
            <a:ext cx="9370046" cy="640080"/>
          </a:xfrm>
        </p:spPr>
        <p:txBody>
          <a:bodyPr rtlCol="0">
            <a:normAutofit/>
          </a:bodyPr>
          <a:lstStyle/>
          <a:p>
            <a:r>
              <a:rPr lang="es-EC" dirty="0">
                <a:latin typeface="Segoe UI Light" panose="020B0502040204020203" pitchFamily="34" charset="0"/>
                <a:cs typeface="Segoe UI Light" panose="020B0502040204020203" pitchFamily="34" charset="0"/>
              </a:rPr>
              <a:t>Método de Análisis de riesgos (Paso 4)  Impacto residual</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3858044"/>
          </a:xfrm>
          <a:prstGeom prst="rect">
            <a:avLst/>
          </a:prstGeom>
        </p:spPr>
        <p:txBody>
          <a:bodyPr wrap="square">
            <a:spAutoFit/>
          </a:bodyPr>
          <a:lstStyle/>
          <a:p>
            <a:pPr algn="just">
              <a:lnSpc>
                <a:spcPct val="150000"/>
              </a:lnSpc>
            </a:pPr>
            <a:r>
              <a:rPr lang="es-EC" sz="1500" i="1" dirty="0">
                <a:solidFill>
                  <a:schemeClr val="tx1">
                    <a:lumMod val="75000"/>
                    <a:lumOff val="25000"/>
                  </a:schemeClr>
                </a:solidFill>
              </a:rPr>
              <a:t>Dado un cierto conjunto de salvaguardas desplegadas y una medida de la madurez de su proceso de gestión, el sistema queda en una situación de posible impacto que se denomina residual. Se dice que hemos modificado el impacto, desde un valor potencial a un valor residual.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El cálculo del impacto residual es sencillo. Como no han cambiado los activos, ni sus dependencias, sino solamente la magnitud de la degradación, se repiten los cálculos de impacto con este nuevo nivel de degradación.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La magnitud de la degradación tomando en cuenta la eficacia de las salvaguardas, es la proporción que resta entre la eficacia perfecta y la eficacia real.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El impacto residual puede calcularse acumulado sobre los activos inferiores, o repercutido sobre los activos superiores. </a:t>
            </a:r>
          </a:p>
        </p:txBody>
      </p:sp>
    </p:spTree>
    <p:extLst>
      <p:ext uri="{BB962C8B-B14F-4D97-AF65-F5344CB8AC3E}">
        <p14:creationId xmlns:p14="http://schemas.microsoft.com/office/powerpoint/2010/main" val="515783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6" y="448056"/>
            <a:ext cx="9370046" cy="640080"/>
          </a:xfrm>
        </p:spPr>
        <p:txBody>
          <a:bodyPr rtlCol="0">
            <a:normAutofit/>
          </a:bodyPr>
          <a:lstStyle/>
          <a:p>
            <a:r>
              <a:rPr lang="es-EC" dirty="0">
                <a:latin typeface="Segoe UI Light" panose="020B0502040204020203" pitchFamily="34" charset="0"/>
                <a:cs typeface="Segoe UI Light" panose="020B0502040204020203" pitchFamily="34" charset="0"/>
              </a:rPr>
              <a:t>Método de Análisis de riesgos (Paso 5)  riesgo residual</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4896790"/>
          </a:xfrm>
          <a:prstGeom prst="rect">
            <a:avLst/>
          </a:prstGeom>
        </p:spPr>
        <p:txBody>
          <a:bodyPr wrap="square">
            <a:spAutoFit/>
          </a:bodyPr>
          <a:lstStyle/>
          <a:p>
            <a:pPr algn="just">
              <a:lnSpc>
                <a:spcPct val="150000"/>
              </a:lnSpc>
            </a:pPr>
            <a:r>
              <a:rPr lang="es-EC" sz="1500" i="1" dirty="0">
                <a:solidFill>
                  <a:schemeClr val="tx1">
                    <a:lumMod val="75000"/>
                    <a:lumOff val="25000"/>
                  </a:schemeClr>
                </a:solidFill>
              </a:rPr>
              <a:t>Dado un cierto conjunto de salvaguardas desplegadas y una medida de la madurez de su proceso de gestión, el sistema queda en una situación de riesgo que se denomina residual. Se dice que hemos modificado el riesgo, desde un valor potencial a un valor residual.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El cálculo del riesgo residual es sencillo. Como no han cambiado los activos, ni sus dependencias, sino solamente la magnitud de la degradación y la probabilidad de las amenazas, se repiten los cálculos de riesgo usando el impacto residual y la probabilidad residual de ocurrencia.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La magnitud de la degradación se toma en consideración en el cálculo del impacto residual.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La magnitud de la probabilidad residual tomando en cuenta la eficacia de las salvaguardas, es la proporción que resta entre la eficacia perfecta y la eficacia real. </a:t>
            </a:r>
          </a:p>
          <a:p>
            <a:pPr algn="just">
              <a:lnSpc>
                <a:spcPct val="150000"/>
              </a:lnSpc>
            </a:pPr>
            <a:endParaRPr lang="es-EC" sz="1500" i="1" dirty="0">
              <a:solidFill>
                <a:schemeClr val="tx1">
                  <a:lumMod val="75000"/>
                  <a:lumOff val="25000"/>
                </a:schemeClr>
              </a:solidFill>
            </a:endParaRPr>
          </a:p>
          <a:p>
            <a:pPr algn="just">
              <a:lnSpc>
                <a:spcPct val="150000"/>
              </a:lnSpc>
            </a:pPr>
            <a:r>
              <a:rPr lang="es-EC" sz="1500" i="1" dirty="0">
                <a:solidFill>
                  <a:schemeClr val="tx1">
                    <a:lumMod val="75000"/>
                    <a:lumOff val="25000"/>
                  </a:schemeClr>
                </a:solidFill>
              </a:rPr>
              <a:t>El riesgo residual puede calcularse acumulado sobre los activos inferiores, o repercutido sobre los activos superiores.</a:t>
            </a:r>
          </a:p>
        </p:txBody>
      </p:sp>
    </p:spTree>
    <p:extLst>
      <p:ext uri="{BB962C8B-B14F-4D97-AF65-F5344CB8AC3E}">
        <p14:creationId xmlns:p14="http://schemas.microsoft.com/office/powerpoint/2010/main" val="3264515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3B215-EA6B-42DF-B283-AD905B32002C}"/>
              </a:ext>
            </a:extLst>
          </p:cNvPr>
          <p:cNvSpPr>
            <a:spLocks noGrp="1"/>
          </p:cNvSpPr>
          <p:nvPr>
            <p:ph type="title"/>
          </p:nvPr>
        </p:nvSpPr>
        <p:spPr>
          <a:xfrm>
            <a:off x="521207" y="1536192"/>
            <a:ext cx="11159515" cy="640080"/>
          </a:xfrm>
        </p:spPr>
        <p:txBody>
          <a:bodyPr/>
          <a:lstStyle/>
          <a:p>
            <a:pPr algn="ctr"/>
            <a:r>
              <a:rPr lang="es-ES" dirty="0"/>
              <a:t>Formalización de las actividades</a:t>
            </a:r>
          </a:p>
        </p:txBody>
      </p:sp>
      <p:pic>
        <p:nvPicPr>
          <p:cNvPr id="14338" name="Picture 2" descr="Resultado de imagen para formalizacion">
            <a:extLst>
              <a:ext uri="{FF2B5EF4-FFF2-40B4-BE49-F238E27FC236}">
                <a16:creationId xmlns:a16="http://schemas.microsoft.com/office/drawing/2014/main" id="{9786B4D0-24CD-4D8D-83DE-09E7DC512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726" y="2526892"/>
            <a:ext cx="6884547" cy="382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759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6" y="448056"/>
            <a:ext cx="9370046" cy="640080"/>
          </a:xfrm>
        </p:spPr>
        <p:txBody>
          <a:bodyPr rtlCol="0">
            <a:normAutofit/>
          </a:bodyPr>
          <a:lstStyle/>
          <a:p>
            <a:r>
              <a:rPr lang="es-EC" dirty="0">
                <a:latin typeface="Segoe UI Light" panose="020B0502040204020203" pitchFamily="34" charset="0"/>
                <a:cs typeface="Segoe UI Light" panose="020B0502040204020203" pitchFamily="34" charset="0"/>
              </a:rPr>
              <a:t>Formalización de las actividades</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4637103"/>
          </a:xfrm>
          <a:prstGeom prst="rect">
            <a:avLst/>
          </a:prstGeom>
        </p:spPr>
        <p:txBody>
          <a:bodyPr wrap="square">
            <a:spAutoFit/>
          </a:bodyPr>
          <a:lstStyle/>
          <a:p>
            <a:pPr marL="342900" indent="-342900" algn="just">
              <a:lnSpc>
                <a:spcPct val="200000"/>
              </a:lnSpc>
              <a:buFont typeface="+mj-lt"/>
              <a:buAutoNum type="arabicPeriod"/>
            </a:pPr>
            <a:r>
              <a:rPr lang="es-EC" sz="1500" i="1" dirty="0">
                <a:solidFill>
                  <a:schemeClr val="tx1">
                    <a:lumMod val="75000"/>
                    <a:lumOff val="25000"/>
                  </a:schemeClr>
                </a:solidFill>
              </a:rPr>
              <a:t>Este conjunto de actividades tiene los siguientes objetivos: </a:t>
            </a:r>
          </a:p>
          <a:p>
            <a:pPr marL="342900" indent="-342900" algn="just">
              <a:lnSpc>
                <a:spcPct val="200000"/>
              </a:lnSpc>
              <a:buFont typeface="+mj-lt"/>
              <a:buAutoNum type="arabicPeriod"/>
            </a:pPr>
            <a:r>
              <a:rPr lang="es-EC" sz="1500" i="1" dirty="0">
                <a:solidFill>
                  <a:schemeClr val="tx1">
                    <a:lumMod val="75000"/>
                    <a:lumOff val="25000"/>
                  </a:schemeClr>
                </a:solidFill>
              </a:rPr>
              <a:t>Levantar un modelo del valor del sistema, identificando y valorando los activos relevantes. </a:t>
            </a:r>
          </a:p>
          <a:p>
            <a:pPr marL="342900" indent="-342900" algn="just">
              <a:lnSpc>
                <a:spcPct val="200000"/>
              </a:lnSpc>
              <a:buFont typeface="+mj-lt"/>
              <a:buAutoNum type="arabicPeriod"/>
            </a:pPr>
            <a:r>
              <a:rPr lang="es-EC" sz="1500" i="1" dirty="0">
                <a:solidFill>
                  <a:schemeClr val="tx1">
                    <a:lumMod val="75000"/>
                    <a:lumOff val="25000"/>
                  </a:schemeClr>
                </a:solidFill>
              </a:rPr>
              <a:t>Levantar un mapa de riesgos del sistema, identificando y valorando las amenazas sobre aquellos activos. </a:t>
            </a:r>
          </a:p>
          <a:p>
            <a:pPr marL="342900" indent="-342900" algn="just">
              <a:lnSpc>
                <a:spcPct val="200000"/>
              </a:lnSpc>
              <a:buFont typeface="+mj-lt"/>
              <a:buAutoNum type="arabicPeriod"/>
            </a:pPr>
            <a:r>
              <a:rPr lang="es-EC" sz="1500" i="1" dirty="0">
                <a:solidFill>
                  <a:schemeClr val="tx1">
                    <a:lumMod val="75000"/>
                    <a:lumOff val="25000"/>
                  </a:schemeClr>
                </a:solidFill>
              </a:rPr>
              <a:t>Levantar un conocimiento de la situación actual de salvaguardas. </a:t>
            </a:r>
          </a:p>
          <a:p>
            <a:pPr marL="342900" indent="-342900" algn="just">
              <a:lnSpc>
                <a:spcPct val="200000"/>
              </a:lnSpc>
              <a:buFont typeface="+mj-lt"/>
              <a:buAutoNum type="arabicPeriod"/>
            </a:pPr>
            <a:r>
              <a:rPr lang="es-EC" sz="1500" i="1" dirty="0">
                <a:solidFill>
                  <a:schemeClr val="tx1">
                    <a:lumMod val="75000"/>
                    <a:lumOff val="25000"/>
                  </a:schemeClr>
                </a:solidFill>
              </a:rPr>
              <a:t>Evaluar el impacto posible sobre el sistema en estudio, tanto el impacto potencial (sin salvaguardas), como el impacto residual (incluyendo el efecto de las salvaguardas desplegadas para proteger el sistema). </a:t>
            </a:r>
          </a:p>
          <a:p>
            <a:pPr marL="342900" indent="-342900" algn="just">
              <a:lnSpc>
                <a:spcPct val="200000"/>
              </a:lnSpc>
              <a:buFont typeface="+mj-lt"/>
              <a:buAutoNum type="arabicPeriod"/>
            </a:pPr>
            <a:r>
              <a:rPr lang="es-EC" sz="1500" i="1" dirty="0">
                <a:solidFill>
                  <a:schemeClr val="tx1">
                    <a:lumMod val="75000"/>
                    <a:lumOff val="25000"/>
                  </a:schemeClr>
                </a:solidFill>
              </a:rPr>
              <a:t>Evaluar el riesgo del sistema en estudio, tanto el riesgo potencial (sin salvaguardas), como el riesgo residual (incluyendo el efecto de las salvaguardas desplegadas para proteger el sistema). </a:t>
            </a:r>
          </a:p>
          <a:p>
            <a:pPr marL="342900" indent="-342900" algn="just">
              <a:lnSpc>
                <a:spcPct val="200000"/>
              </a:lnSpc>
              <a:buFont typeface="+mj-lt"/>
              <a:buAutoNum type="arabicPeriod"/>
            </a:pPr>
            <a:r>
              <a:rPr lang="es-EC" sz="1500" i="1" dirty="0">
                <a:solidFill>
                  <a:schemeClr val="tx1">
                    <a:lumMod val="75000"/>
                    <a:lumOff val="25000"/>
                  </a:schemeClr>
                </a:solidFill>
              </a:rPr>
              <a:t>Informar de las áreas del sistema con mayor impacto y/o riesgo a fin de que se puedan tomar las decisiones de tratamiento con motivo justificado.</a:t>
            </a:r>
          </a:p>
        </p:txBody>
      </p:sp>
    </p:spTree>
    <p:extLst>
      <p:ext uri="{BB962C8B-B14F-4D97-AF65-F5344CB8AC3E}">
        <p14:creationId xmlns:p14="http://schemas.microsoft.com/office/powerpoint/2010/main" val="2197348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6" y="448056"/>
            <a:ext cx="9370046" cy="640080"/>
          </a:xfrm>
        </p:spPr>
        <p:txBody>
          <a:bodyPr rtlCol="0">
            <a:normAutofit/>
          </a:bodyPr>
          <a:lstStyle/>
          <a:p>
            <a:r>
              <a:rPr lang="es-EC" dirty="0">
                <a:latin typeface="Segoe UI Light" panose="020B0502040204020203" pitchFamily="34" charset="0"/>
                <a:cs typeface="Segoe UI Light" panose="020B0502040204020203" pitchFamily="34" charset="0"/>
              </a:rPr>
              <a:t>Formalización de las actividades</a:t>
            </a:r>
            <a:endParaRPr lang="es-ES"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152AAAB3-8CAE-4E7D-AF6F-F2313D33FEC6}"/>
              </a:ext>
            </a:extLst>
          </p:cNvPr>
          <p:cNvPicPr>
            <a:picLocks noChangeAspect="1"/>
          </p:cNvPicPr>
          <p:nvPr/>
        </p:nvPicPr>
        <p:blipFill rotWithShape="1">
          <a:blip r:embed="rId3"/>
          <a:srcRect l="28951" t="14624" r="8065" b="32903"/>
          <a:stretch/>
        </p:blipFill>
        <p:spPr>
          <a:xfrm>
            <a:off x="953729" y="1376516"/>
            <a:ext cx="10146890" cy="4755136"/>
          </a:xfrm>
          <a:prstGeom prst="rect">
            <a:avLst/>
          </a:prstGeom>
        </p:spPr>
      </p:pic>
    </p:spTree>
    <p:extLst>
      <p:ext uri="{BB962C8B-B14F-4D97-AF65-F5344CB8AC3E}">
        <p14:creationId xmlns:p14="http://schemas.microsoft.com/office/powerpoint/2010/main" val="1644788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a:bodyPr>
          <a:lstStyle/>
          <a:p>
            <a:r>
              <a:rPr lang="es-EC" dirty="0">
                <a:latin typeface="Segoe UI Light" panose="020B0502040204020203" pitchFamily="34" charset="0"/>
                <a:cs typeface="Segoe UI Light" panose="020B0502040204020203" pitchFamily="34" charset="0"/>
              </a:rPr>
              <a:t>Formalización de las actividades MAR1.(Caracterización de los activos)</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3713774"/>
          </a:xfrm>
          <a:prstGeom prst="rect">
            <a:avLst/>
          </a:prstGeom>
        </p:spPr>
        <p:txBody>
          <a:bodyPr wrap="square">
            <a:spAutoFit/>
          </a:bodyPr>
          <a:lstStyle/>
          <a:p>
            <a:pPr algn="just">
              <a:lnSpc>
                <a:spcPct val="200000"/>
              </a:lnSpc>
            </a:pPr>
            <a:r>
              <a:rPr lang="es-EC" sz="1500" i="1" dirty="0">
                <a:solidFill>
                  <a:schemeClr val="tx1">
                    <a:lumMod val="75000"/>
                    <a:lumOff val="25000"/>
                  </a:schemeClr>
                </a:solidFill>
              </a:rPr>
              <a:t>Esta actividad busca identificar los activos relevantes dentro del sistema a analizar, caracterizándolos por el tipo de activo, identificando las relaciones entre los diferentes activos, determinando en qué dimensiones de seguridad son importantes y valorando esta importancia. </a:t>
            </a:r>
          </a:p>
          <a:p>
            <a:pPr algn="just">
              <a:lnSpc>
                <a:spcPct val="200000"/>
              </a:lnSpc>
            </a:pPr>
            <a:r>
              <a:rPr lang="es-EC" sz="1500" i="1" dirty="0">
                <a:solidFill>
                  <a:schemeClr val="tx1">
                    <a:lumMod val="75000"/>
                    <a:lumOff val="25000"/>
                  </a:schemeClr>
                </a:solidFill>
              </a:rPr>
              <a:t>El resultado de esta actividad es el informe denominado “modelo de valor”. </a:t>
            </a:r>
          </a:p>
          <a:p>
            <a:pPr algn="just">
              <a:lnSpc>
                <a:spcPct val="200000"/>
              </a:lnSpc>
            </a:pPr>
            <a:r>
              <a:rPr lang="es-EC" sz="1500" i="1" dirty="0" err="1">
                <a:solidFill>
                  <a:schemeClr val="accent4">
                    <a:lumMod val="75000"/>
                  </a:schemeClr>
                </a:solidFill>
              </a:rPr>
              <a:t>Sub-tareas</a:t>
            </a:r>
            <a:r>
              <a:rPr lang="es-EC" sz="1500" i="1" dirty="0">
                <a:solidFill>
                  <a:schemeClr val="tx1">
                    <a:lumMod val="75000"/>
                    <a:lumOff val="25000"/>
                  </a:schemeClr>
                </a:solidFill>
              </a:rPr>
              <a:t>: </a:t>
            </a:r>
          </a:p>
          <a:p>
            <a:pPr marL="800100" lvl="1" indent="-342900" algn="just">
              <a:lnSpc>
                <a:spcPct val="200000"/>
              </a:lnSpc>
              <a:buFont typeface="+mj-lt"/>
              <a:buAutoNum type="arabicPeriod"/>
            </a:pPr>
            <a:r>
              <a:rPr lang="es-EC" sz="1500" i="1" dirty="0">
                <a:solidFill>
                  <a:schemeClr val="tx1">
                    <a:lumMod val="75000"/>
                    <a:lumOff val="25000"/>
                  </a:schemeClr>
                </a:solidFill>
              </a:rPr>
              <a:t>Tarea MAR.11: Identificación de los activos </a:t>
            </a:r>
          </a:p>
          <a:p>
            <a:pPr marL="800100" lvl="1" indent="-342900" algn="just">
              <a:lnSpc>
                <a:spcPct val="200000"/>
              </a:lnSpc>
              <a:buFont typeface="+mj-lt"/>
              <a:buAutoNum type="arabicPeriod"/>
            </a:pPr>
            <a:r>
              <a:rPr lang="es-EC" sz="1500" i="1" dirty="0">
                <a:solidFill>
                  <a:schemeClr val="tx1">
                    <a:lumMod val="75000"/>
                    <a:lumOff val="25000"/>
                  </a:schemeClr>
                </a:solidFill>
              </a:rPr>
              <a:t>Tarea MAR.12: Dependencias entre activos </a:t>
            </a:r>
          </a:p>
          <a:p>
            <a:pPr marL="800100" lvl="1" indent="-342900" algn="just">
              <a:lnSpc>
                <a:spcPct val="200000"/>
              </a:lnSpc>
              <a:buFont typeface="+mj-lt"/>
              <a:buAutoNum type="arabicPeriod"/>
            </a:pPr>
            <a:r>
              <a:rPr lang="es-EC" sz="1500" i="1" dirty="0">
                <a:solidFill>
                  <a:schemeClr val="tx1">
                    <a:lumMod val="75000"/>
                    <a:lumOff val="25000"/>
                  </a:schemeClr>
                </a:solidFill>
              </a:rPr>
              <a:t>Tarea MAR.13: Valoración de los activos</a:t>
            </a:r>
          </a:p>
        </p:txBody>
      </p:sp>
    </p:spTree>
    <p:extLst>
      <p:ext uri="{BB962C8B-B14F-4D97-AF65-F5344CB8AC3E}">
        <p14:creationId xmlns:p14="http://schemas.microsoft.com/office/powerpoint/2010/main" val="4101901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F3B885-73C9-42E8-BA19-6D77CE79EDBA}"/>
              </a:ext>
            </a:extLst>
          </p:cNvPr>
          <p:cNvSpPr>
            <a:spLocks noGrp="1"/>
          </p:cNvSpPr>
          <p:nvPr>
            <p:ph type="title"/>
          </p:nvPr>
        </p:nvSpPr>
        <p:spPr/>
        <p:txBody>
          <a:bodyPr/>
          <a:lstStyle/>
          <a:p>
            <a:endParaRPr lang="es-ES"/>
          </a:p>
        </p:txBody>
      </p:sp>
      <p:pic>
        <p:nvPicPr>
          <p:cNvPr id="4" name="Imagen 3">
            <a:extLst>
              <a:ext uri="{FF2B5EF4-FFF2-40B4-BE49-F238E27FC236}">
                <a16:creationId xmlns:a16="http://schemas.microsoft.com/office/drawing/2014/main" id="{BDDB805B-98B4-411D-9D05-5B81EB794D22}"/>
              </a:ext>
            </a:extLst>
          </p:cNvPr>
          <p:cNvPicPr>
            <a:picLocks noChangeAspect="1"/>
          </p:cNvPicPr>
          <p:nvPr/>
        </p:nvPicPr>
        <p:blipFill rotWithShape="1">
          <a:blip r:embed="rId2"/>
          <a:srcRect l="29157" t="18066" r="8182" b="15268"/>
          <a:stretch/>
        </p:blipFill>
        <p:spPr>
          <a:xfrm>
            <a:off x="245806" y="216309"/>
            <a:ext cx="11788878" cy="6513778"/>
          </a:xfrm>
          <a:prstGeom prst="rect">
            <a:avLst/>
          </a:prstGeom>
        </p:spPr>
      </p:pic>
    </p:spTree>
    <p:extLst>
      <p:ext uri="{BB962C8B-B14F-4D97-AF65-F5344CB8AC3E}">
        <p14:creationId xmlns:p14="http://schemas.microsoft.com/office/powerpoint/2010/main" val="4255196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1D66C2E-D2BF-4E3F-B40C-27BFF648470A}"/>
              </a:ext>
            </a:extLst>
          </p:cNvPr>
          <p:cNvPicPr>
            <a:picLocks noChangeAspect="1"/>
          </p:cNvPicPr>
          <p:nvPr/>
        </p:nvPicPr>
        <p:blipFill rotWithShape="1">
          <a:blip r:embed="rId2"/>
          <a:srcRect l="29194" t="21362" r="8468" b="23728"/>
          <a:stretch/>
        </p:blipFill>
        <p:spPr>
          <a:xfrm>
            <a:off x="226141" y="216309"/>
            <a:ext cx="11769214" cy="5831317"/>
          </a:xfrm>
          <a:prstGeom prst="rect">
            <a:avLst/>
          </a:prstGeom>
        </p:spPr>
      </p:pic>
    </p:spTree>
    <p:extLst>
      <p:ext uri="{BB962C8B-B14F-4D97-AF65-F5344CB8AC3E}">
        <p14:creationId xmlns:p14="http://schemas.microsoft.com/office/powerpoint/2010/main" val="3509926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CB25933-A076-4FA7-BF1D-1EF2B73A6FED}"/>
              </a:ext>
            </a:extLst>
          </p:cNvPr>
          <p:cNvPicPr>
            <a:picLocks noChangeAspect="1"/>
          </p:cNvPicPr>
          <p:nvPr/>
        </p:nvPicPr>
        <p:blipFill rotWithShape="1">
          <a:blip r:embed="rId2"/>
          <a:srcRect l="29275" t="14480" r="8386" b="17563"/>
          <a:stretch/>
        </p:blipFill>
        <p:spPr>
          <a:xfrm>
            <a:off x="196645" y="225454"/>
            <a:ext cx="11818374" cy="6463190"/>
          </a:xfrm>
          <a:prstGeom prst="rect">
            <a:avLst/>
          </a:prstGeom>
        </p:spPr>
      </p:pic>
    </p:spTree>
    <p:extLst>
      <p:ext uri="{BB962C8B-B14F-4D97-AF65-F5344CB8AC3E}">
        <p14:creationId xmlns:p14="http://schemas.microsoft.com/office/powerpoint/2010/main" val="499165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C775031-EFDB-4794-8B4F-9A9E76E685CC}"/>
              </a:ext>
            </a:extLst>
          </p:cNvPr>
          <p:cNvPicPr>
            <a:picLocks noChangeAspect="1"/>
          </p:cNvPicPr>
          <p:nvPr/>
        </p:nvPicPr>
        <p:blipFill rotWithShape="1">
          <a:blip r:embed="rId2"/>
          <a:srcRect l="29274" t="16487" r="8468" b="15986"/>
          <a:stretch/>
        </p:blipFill>
        <p:spPr>
          <a:xfrm>
            <a:off x="226142" y="196645"/>
            <a:ext cx="11739716" cy="6520582"/>
          </a:xfrm>
          <a:prstGeom prst="rect">
            <a:avLst/>
          </a:prstGeom>
        </p:spPr>
      </p:pic>
    </p:spTree>
    <p:extLst>
      <p:ext uri="{BB962C8B-B14F-4D97-AF65-F5344CB8AC3E}">
        <p14:creationId xmlns:p14="http://schemas.microsoft.com/office/powerpoint/2010/main" val="234179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7837602" cy="640080"/>
          </a:xfrm>
        </p:spPr>
        <p:txBody>
          <a:bodyPr rtlCol="0">
            <a:noAutofit/>
          </a:bodyPr>
          <a:lstStyle/>
          <a:p>
            <a:pPr rtl="0"/>
            <a:r>
              <a:rPr lang="es-ES" dirty="0">
                <a:latin typeface="Segoe UI Light" panose="020B0502040204020203" pitchFamily="34" charset="0"/>
                <a:cs typeface="Segoe UI Light" panose="020B0502040204020203" pitchFamily="34" charset="0"/>
              </a:rPr>
              <a:t>Introducción </a:t>
            </a:r>
          </a:p>
        </p:txBody>
      </p:sp>
      <p:sp>
        <p:nvSpPr>
          <p:cNvPr id="38" name="Marcador de posición de contenido 17"/>
          <p:cNvSpPr txBox="1">
            <a:spLocks/>
          </p:cNvSpPr>
          <p:nvPr/>
        </p:nvSpPr>
        <p:spPr>
          <a:xfrm>
            <a:off x="541610" y="1524708"/>
            <a:ext cx="5387850" cy="49703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Aft>
                <a:spcPts val="600"/>
              </a:spcAft>
              <a:buNone/>
              <a:defRPr/>
            </a:pPr>
            <a:r>
              <a:rPr lang="es-EC" sz="1500" b="1" dirty="0">
                <a:solidFill>
                  <a:srgbClr val="FF0000"/>
                </a:solidFill>
                <a:latin typeface="Segoe UI" panose="020B0502040204020203" pitchFamily="34" charset="0"/>
                <a:cs typeface="Segoe UI" panose="020B0502040204020203" pitchFamily="34" charset="0"/>
              </a:rPr>
              <a:t>Un buen gobierno.-</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La gestión de los riesgos es una piedra angular en las guías de buen gobierno [ISO 38500], público o privado, donde se considera un principio fundamental que las decisiones de gobierno se fundamenten en el conocimiento de los riesgos que implican.</a:t>
            </a:r>
          </a:p>
          <a:p>
            <a:pPr marL="0" lvl="0" indent="0" algn="just">
              <a:spcAft>
                <a:spcPts val="600"/>
              </a:spcAft>
              <a:buNone/>
              <a:defRPr/>
            </a:pPr>
            <a:r>
              <a:rPr lang="es-EC" sz="1500" i="1" dirty="0">
                <a:solidFill>
                  <a:schemeClr val="accent4">
                    <a:lumMod val="50000"/>
                  </a:schemeClr>
                </a:solidFill>
                <a:latin typeface="Segoe UI" panose="020B0502040204020203" pitchFamily="34" charset="0"/>
                <a:cs typeface="Segoe UI" panose="020B0502040204020203" pitchFamily="34" charset="0"/>
              </a:rPr>
              <a:t>Propuesta </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Recopilación de los beneficios, costos, riesgos, oportunidades, y otros factores que deben tenerse en cuenta en las decisiones que se tomen.</a:t>
            </a:r>
          </a:p>
          <a:p>
            <a:pPr marL="0" lvl="0" indent="0" algn="just">
              <a:spcAft>
                <a:spcPts val="600"/>
              </a:spcAft>
              <a:buNone/>
              <a:defRPr/>
            </a:pPr>
            <a:r>
              <a:rPr lang="es-EC" sz="1500" i="1" dirty="0">
                <a:solidFill>
                  <a:schemeClr val="accent4">
                    <a:lumMod val="50000"/>
                  </a:schemeClr>
                </a:solidFill>
                <a:latin typeface="Segoe UI" panose="020B0502040204020203" pitchFamily="34" charset="0"/>
                <a:cs typeface="Segoe UI" panose="020B0502040204020203" pitchFamily="34" charset="0"/>
              </a:rPr>
              <a:t>cubriendo riesgos en general y riesgos TIC en particular: </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Esta norma establece los principios para el uso eficaz, eficiente y aceptable de las tecnologías de la información. Garantizando que sus organizaciones </a:t>
            </a:r>
            <a:r>
              <a:rPr lang="es-EC" sz="1500" b="1" i="1" dirty="0">
                <a:latin typeface="Segoe UI" panose="020B0502040204020203" pitchFamily="34" charset="0"/>
                <a:cs typeface="Segoe UI" panose="020B0502040204020203" pitchFamily="34" charset="0"/>
              </a:rPr>
              <a:t>siguen estos principios ayudará a los directores a equilibrar riesgos y oportunidades derivados del uso de las TI</a:t>
            </a:r>
          </a:p>
          <a:p>
            <a:pPr marL="0" lvl="0" indent="0" algn="just">
              <a:spcAft>
                <a:spcPts val="600"/>
              </a:spcAft>
              <a:buNone/>
              <a:defRPr/>
            </a:pPr>
            <a:endParaRPr lang="es-ES" sz="1500" dirty="0">
              <a:latin typeface="Segoe UI" panose="020B0502040204020203" pitchFamily="34" charset="0"/>
              <a:cs typeface="Segoe UI" panose="020B0502040204020203" pitchFamily="34" charset="0"/>
            </a:endParaRPr>
          </a:p>
        </p:txBody>
      </p:sp>
      <p:pic>
        <p:nvPicPr>
          <p:cNvPr id="4" name="Imagen 3">
            <a:extLst>
              <a:ext uri="{FF2B5EF4-FFF2-40B4-BE49-F238E27FC236}">
                <a16:creationId xmlns:a16="http://schemas.microsoft.com/office/drawing/2014/main" id="{F98708FA-1C0B-420D-9032-647E4AEBF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789" y="2049227"/>
            <a:ext cx="5471601" cy="3479938"/>
          </a:xfrm>
          <a:prstGeom prst="rect">
            <a:avLst/>
          </a:prstGeom>
        </p:spPr>
      </p:pic>
    </p:spTree>
    <p:extLst>
      <p:ext uri="{BB962C8B-B14F-4D97-AF65-F5344CB8AC3E}">
        <p14:creationId xmlns:p14="http://schemas.microsoft.com/office/powerpoint/2010/main" val="234891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fontScale="90000"/>
          </a:bodyPr>
          <a:lstStyle/>
          <a:p>
            <a:r>
              <a:rPr lang="es-EC" dirty="0">
                <a:latin typeface="Segoe UI Light" panose="020B0502040204020203" pitchFamily="34" charset="0"/>
                <a:cs typeface="Segoe UI Light" panose="020B0502040204020203" pitchFamily="34" charset="0"/>
              </a:rPr>
              <a:t>Formalización de las actividades MAR 2.(Caracterización de las amenazas)</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2790444"/>
          </a:xfrm>
          <a:prstGeom prst="rect">
            <a:avLst/>
          </a:prstGeom>
        </p:spPr>
        <p:txBody>
          <a:bodyPr wrap="square">
            <a:spAutoFit/>
          </a:bodyPr>
          <a:lstStyle/>
          <a:p>
            <a:pPr algn="just">
              <a:lnSpc>
                <a:spcPct val="200000"/>
              </a:lnSpc>
            </a:pPr>
            <a:r>
              <a:rPr lang="es-EC" sz="1500" i="1" dirty="0">
                <a:solidFill>
                  <a:schemeClr val="tx1">
                    <a:lumMod val="75000"/>
                    <a:lumOff val="25000"/>
                  </a:schemeClr>
                </a:solidFill>
              </a:rPr>
              <a:t>Esta actividad busca identificar las amenazas relevantes sobre el sistema a analizar, caracterizándolas por las estimaciones de ocurrencia (probabilidad) y daño causado (degradación). </a:t>
            </a:r>
          </a:p>
          <a:p>
            <a:pPr algn="just">
              <a:lnSpc>
                <a:spcPct val="200000"/>
              </a:lnSpc>
            </a:pPr>
            <a:r>
              <a:rPr lang="es-EC" sz="1500" i="1" dirty="0">
                <a:solidFill>
                  <a:schemeClr val="tx1">
                    <a:lumMod val="75000"/>
                    <a:lumOff val="25000"/>
                  </a:schemeClr>
                </a:solidFill>
              </a:rPr>
              <a:t>El resultado de esta actividad es el informe denominado “mapa de riesgos”. </a:t>
            </a:r>
          </a:p>
          <a:p>
            <a:pPr algn="just">
              <a:lnSpc>
                <a:spcPct val="200000"/>
              </a:lnSpc>
            </a:pPr>
            <a:r>
              <a:rPr lang="es-EC" sz="1500" i="1" dirty="0" err="1">
                <a:solidFill>
                  <a:schemeClr val="accent4">
                    <a:lumMod val="75000"/>
                  </a:schemeClr>
                </a:solidFill>
              </a:rPr>
              <a:t>Sub-tareas</a:t>
            </a:r>
            <a:r>
              <a:rPr lang="es-EC" sz="1500" i="1" dirty="0">
                <a:solidFill>
                  <a:schemeClr val="tx1">
                    <a:lumMod val="75000"/>
                    <a:lumOff val="25000"/>
                  </a:schemeClr>
                </a:solidFill>
              </a:rPr>
              <a:t>: </a:t>
            </a:r>
          </a:p>
          <a:p>
            <a:pPr marL="800100" lvl="1" indent="-342900" algn="just">
              <a:lnSpc>
                <a:spcPct val="200000"/>
              </a:lnSpc>
              <a:buFont typeface="+mj-lt"/>
              <a:buAutoNum type="arabicPeriod"/>
            </a:pPr>
            <a:r>
              <a:rPr lang="es-EC" sz="1500" i="1" dirty="0">
                <a:solidFill>
                  <a:schemeClr val="tx1">
                    <a:lumMod val="75000"/>
                    <a:lumOff val="25000"/>
                  </a:schemeClr>
                </a:solidFill>
              </a:rPr>
              <a:t>Tarea MAR.21: Identificación de las amenazas </a:t>
            </a:r>
          </a:p>
          <a:p>
            <a:pPr marL="800100" lvl="1" indent="-342900" algn="just">
              <a:lnSpc>
                <a:spcPct val="200000"/>
              </a:lnSpc>
              <a:buFont typeface="+mj-lt"/>
              <a:buAutoNum type="arabicPeriod"/>
            </a:pPr>
            <a:r>
              <a:rPr lang="es-EC" sz="1500" i="1" dirty="0">
                <a:solidFill>
                  <a:schemeClr val="tx1">
                    <a:lumMod val="75000"/>
                    <a:lumOff val="25000"/>
                  </a:schemeClr>
                </a:solidFill>
              </a:rPr>
              <a:t>Tarea MAR.22: Valoración de las amenazas </a:t>
            </a:r>
          </a:p>
        </p:txBody>
      </p:sp>
    </p:spTree>
    <p:extLst>
      <p:ext uri="{BB962C8B-B14F-4D97-AF65-F5344CB8AC3E}">
        <p14:creationId xmlns:p14="http://schemas.microsoft.com/office/powerpoint/2010/main" val="1406244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1A2EF0-298B-4DAF-A268-08570E78279A}"/>
              </a:ext>
            </a:extLst>
          </p:cNvPr>
          <p:cNvPicPr>
            <a:picLocks noChangeAspect="1"/>
          </p:cNvPicPr>
          <p:nvPr/>
        </p:nvPicPr>
        <p:blipFill rotWithShape="1">
          <a:blip r:embed="rId2"/>
          <a:srcRect l="29194" t="14338" r="8307" b="16129"/>
          <a:stretch/>
        </p:blipFill>
        <p:spPr>
          <a:xfrm>
            <a:off x="216309" y="235975"/>
            <a:ext cx="11779046" cy="6448438"/>
          </a:xfrm>
          <a:prstGeom prst="rect">
            <a:avLst/>
          </a:prstGeom>
        </p:spPr>
      </p:pic>
    </p:spTree>
    <p:extLst>
      <p:ext uri="{BB962C8B-B14F-4D97-AF65-F5344CB8AC3E}">
        <p14:creationId xmlns:p14="http://schemas.microsoft.com/office/powerpoint/2010/main" val="2618183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F3E4E65-EA13-4EA1-97C9-2DD7B3C2804D}"/>
              </a:ext>
            </a:extLst>
          </p:cNvPr>
          <p:cNvPicPr>
            <a:picLocks noChangeAspect="1"/>
          </p:cNvPicPr>
          <p:nvPr/>
        </p:nvPicPr>
        <p:blipFill rotWithShape="1">
          <a:blip r:embed="rId2"/>
          <a:srcRect l="29355" t="12760" r="8549" b="6380"/>
          <a:stretch/>
        </p:blipFill>
        <p:spPr>
          <a:xfrm>
            <a:off x="235974" y="186812"/>
            <a:ext cx="11739716" cy="6416814"/>
          </a:xfrm>
          <a:prstGeom prst="rect">
            <a:avLst/>
          </a:prstGeom>
        </p:spPr>
      </p:pic>
    </p:spTree>
    <p:extLst>
      <p:ext uri="{BB962C8B-B14F-4D97-AF65-F5344CB8AC3E}">
        <p14:creationId xmlns:p14="http://schemas.microsoft.com/office/powerpoint/2010/main" val="2491570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fontScale="90000"/>
          </a:bodyPr>
          <a:lstStyle/>
          <a:p>
            <a:r>
              <a:rPr lang="es-EC" dirty="0">
                <a:latin typeface="Segoe UI Light" panose="020B0502040204020203" pitchFamily="34" charset="0"/>
                <a:cs typeface="Segoe UI Light" panose="020B0502040204020203" pitchFamily="34" charset="0"/>
              </a:rPr>
              <a:t>Formalización de las actividades MAR 3.(Caracterización de las salvaguardas)</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4175438"/>
          </a:xfrm>
          <a:prstGeom prst="rect">
            <a:avLst/>
          </a:prstGeom>
        </p:spPr>
        <p:txBody>
          <a:bodyPr wrap="square">
            <a:spAutoFit/>
          </a:bodyPr>
          <a:lstStyle/>
          <a:p>
            <a:pPr algn="just">
              <a:lnSpc>
                <a:spcPct val="200000"/>
              </a:lnSpc>
            </a:pPr>
            <a:r>
              <a:rPr lang="es-EC" sz="1500" i="1" dirty="0">
                <a:solidFill>
                  <a:schemeClr val="tx1">
                    <a:lumMod val="75000"/>
                    <a:lumOff val="25000"/>
                  </a:schemeClr>
                </a:solidFill>
              </a:rPr>
              <a:t>Esta actividad busca identificar las salvaguardas desplegadas en el sistema a analizar, calificándolas por su eficacia frente a las amenazas que pretenden mitigar. </a:t>
            </a:r>
          </a:p>
          <a:p>
            <a:pPr algn="just">
              <a:lnSpc>
                <a:spcPct val="200000"/>
              </a:lnSpc>
            </a:pPr>
            <a:r>
              <a:rPr lang="es-EC" sz="1500" i="1" dirty="0">
                <a:solidFill>
                  <a:schemeClr val="tx1">
                    <a:lumMod val="75000"/>
                    <a:lumOff val="25000"/>
                  </a:schemeClr>
                </a:solidFill>
              </a:rPr>
              <a:t>El resultado de esta actividad se concreta en varios informes: </a:t>
            </a:r>
          </a:p>
          <a:p>
            <a:pPr algn="just">
              <a:lnSpc>
                <a:spcPct val="200000"/>
              </a:lnSpc>
            </a:pPr>
            <a:r>
              <a:rPr lang="es-EC" sz="1500" i="1" dirty="0">
                <a:solidFill>
                  <a:schemeClr val="tx1">
                    <a:lumMod val="75000"/>
                    <a:lumOff val="25000"/>
                  </a:schemeClr>
                </a:solidFill>
              </a:rPr>
              <a:t>— declaración de aplicabilidad </a:t>
            </a:r>
          </a:p>
          <a:p>
            <a:pPr algn="just">
              <a:lnSpc>
                <a:spcPct val="200000"/>
              </a:lnSpc>
            </a:pPr>
            <a:r>
              <a:rPr lang="es-EC" sz="1500" i="1" dirty="0">
                <a:solidFill>
                  <a:schemeClr val="tx1">
                    <a:lumMod val="75000"/>
                    <a:lumOff val="25000"/>
                  </a:schemeClr>
                </a:solidFill>
              </a:rPr>
              <a:t>— evaluación de salvaguardas </a:t>
            </a:r>
          </a:p>
          <a:p>
            <a:pPr algn="just">
              <a:lnSpc>
                <a:spcPct val="200000"/>
              </a:lnSpc>
            </a:pPr>
            <a:r>
              <a:rPr lang="es-EC" sz="1500" i="1" dirty="0">
                <a:solidFill>
                  <a:schemeClr val="tx1">
                    <a:lumMod val="75000"/>
                    <a:lumOff val="25000"/>
                  </a:schemeClr>
                </a:solidFill>
              </a:rPr>
              <a:t>— insuficiencias (o vulnerabilidades del sistema de protección) </a:t>
            </a:r>
          </a:p>
          <a:p>
            <a:pPr algn="just">
              <a:lnSpc>
                <a:spcPct val="200000"/>
              </a:lnSpc>
            </a:pPr>
            <a:r>
              <a:rPr lang="es-EC" sz="1500" i="1" dirty="0" err="1">
                <a:solidFill>
                  <a:schemeClr val="accent4">
                    <a:lumMod val="75000"/>
                  </a:schemeClr>
                </a:solidFill>
              </a:rPr>
              <a:t>Sub-tareas</a:t>
            </a:r>
            <a:r>
              <a:rPr lang="es-EC" sz="1500" i="1" dirty="0">
                <a:solidFill>
                  <a:schemeClr val="accent4">
                    <a:lumMod val="75000"/>
                  </a:schemeClr>
                </a:solidFill>
              </a:rPr>
              <a:t>: </a:t>
            </a:r>
          </a:p>
          <a:p>
            <a:pPr marL="800100" lvl="1" indent="-342900" algn="just">
              <a:lnSpc>
                <a:spcPct val="200000"/>
              </a:lnSpc>
              <a:buFont typeface="+mj-lt"/>
              <a:buAutoNum type="arabicPeriod"/>
            </a:pPr>
            <a:r>
              <a:rPr lang="es-EC" sz="1500" i="1" dirty="0">
                <a:solidFill>
                  <a:schemeClr val="tx1">
                    <a:lumMod val="75000"/>
                    <a:lumOff val="25000"/>
                  </a:schemeClr>
                </a:solidFill>
              </a:rPr>
              <a:t>Tarea MAR.31: Identificación de las salvaguardas pertinentes </a:t>
            </a:r>
          </a:p>
          <a:p>
            <a:pPr marL="800100" lvl="1" indent="-342900" algn="just">
              <a:lnSpc>
                <a:spcPct val="200000"/>
              </a:lnSpc>
              <a:buFont typeface="+mj-lt"/>
              <a:buAutoNum type="arabicPeriod"/>
            </a:pPr>
            <a:r>
              <a:rPr lang="es-EC" sz="1500" i="1" dirty="0">
                <a:solidFill>
                  <a:schemeClr val="tx1">
                    <a:lumMod val="75000"/>
                    <a:lumOff val="25000"/>
                  </a:schemeClr>
                </a:solidFill>
              </a:rPr>
              <a:t>Tarea MAR.32: Valoración de las salvaguardas</a:t>
            </a:r>
          </a:p>
        </p:txBody>
      </p:sp>
    </p:spTree>
    <p:extLst>
      <p:ext uri="{BB962C8B-B14F-4D97-AF65-F5344CB8AC3E}">
        <p14:creationId xmlns:p14="http://schemas.microsoft.com/office/powerpoint/2010/main" val="416498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FB00216-B40D-45C4-A1F5-0C5D0E652F4B}"/>
              </a:ext>
            </a:extLst>
          </p:cNvPr>
          <p:cNvPicPr>
            <a:picLocks noChangeAspect="1"/>
          </p:cNvPicPr>
          <p:nvPr/>
        </p:nvPicPr>
        <p:blipFill rotWithShape="1">
          <a:blip r:embed="rId2"/>
          <a:srcRect l="29355" t="13907" r="8468" b="6810"/>
          <a:stretch/>
        </p:blipFill>
        <p:spPr>
          <a:xfrm>
            <a:off x="235975" y="216310"/>
            <a:ext cx="11720051" cy="6488016"/>
          </a:xfrm>
          <a:prstGeom prst="rect">
            <a:avLst/>
          </a:prstGeom>
        </p:spPr>
      </p:pic>
    </p:spTree>
    <p:extLst>
      <p:ext uri="{BB962C8B-B14F-4D97-AF65-F5344CB8AC3E}">
        <p14:creationId xmlns:p14="http://schemas.microsoft.com/office/powerpoint/2010/main" val="313153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21A871E-65CE-40C3-95F2-6F8BED1BB1EE}"/>
              </a:ext>
            </a:extLst>
          </p:cNvPr>
          <p:cNvPicPr>
            <a:picLocks noChangeAspect="1"/>
          </p:cNvPicPr>
          <p:nvPr/>
        </p:nvPicPr>
        <p:blipFill rotWithShape="1">
          <a:blip r:embed="rId2"/>
          <a:srcRect l="29194" t="15627" r="8306" b="11684"/>
          <a:stretch/>
        </p:blipFill>
        <p:spPr>
          <a:xfrm>
            <a:off x="235973" y="186813"/>
            <a:ext cx="11769213" cy="6489290"/>
          </a:xfrm>
          <a:prstGeom prst="rect">
            <a:avLst/>
          </a:prstGeom>
        </p:spPr>
      </p:pic>
    </p:spTree>
    <p:extLst>
      <p:ext uri="{BB962C8B-B14F-4D97-AF65-F5344CB8AC3E}">
        <p14:creationId xmlns:p14="http://schemas.microsoft.com/office/powerpoint/2010/main" val="642802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fontScale="90000"/>
          </a:bodyPr>
          <a:lstStyle/>
          <a:p>
            <a:r>
              <a:rPr lang="es-EC" dirty="0">
                <a:latin typeface="Segoe UI Light" panose="020B0502040204020203" pitchFamily="34" charset="0"/>
                <a:cs typeface="Segoe UI Light" panose="020B0502040204020203" pitchFamily="34" charset="0"/>
              </a:rPr>
              <a:t>Formalización de las actividades MAR 4.(Estimación del estado del riesgo)</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2790444"/>
          </a:xfrm>
          <a:prstGeom prst="rect">
            <a:avLst/>
          </a:prstGeom>
        </p:spPr>
        <p:txBody>
          <a:bodyPr wrap="square">
            <a:spAutoFit/>
          </a:bodyPr>
          <a:lstStyle/>
          <a:p>
            <a:pPr algn="just">
              <a:lnSpc>
                <a:spcPct val="200000"/>
              </a:lnSpc>
            </a:pPr>
            <a:r>
              <a:rPr lang="es-EC" sz="1500" i="1" dirty="0">
                <a:solidFill>
                  <a:schemeClr val="tx1">
                    <a:lumMod val="75000"/>
                    <a:lumOff val="25000"/>
                  </a:schemeClr>
                </a:solidFill>
              </a:rPr>
              <a:t>Esta actividad procesa todos los datos recopilados en las actividades anteriores para realizar un informe del estado de riesgo: estimación de impacto y riesgo  realizar un informe de insuficiencias: </a:t>
            </a:r>
          </a:p>
          <a:p>
            <a:pPr algn="just">
              <a:lnSpc>
                <a:spcPct val="200000"/>
              </a:lnSpc>
            </a:pPr>
            <a:r>
              <a:rPr lang="es-EC" sz="1500" i="1" dirty="0">
                <a:solidFill>
                  <a:schemeClr val="tx1">
                    <a:lumMod val="75000"/>
                    <a:lumOff val="25000"/>
                  </a:schemeClr>
                </a:solidFill>
              </a:rPr>
              <a:t>- deficiencias o debilidades en el sistema de salvaguardas </a:t>
            </a:r>
          </a:p>
          <a:p>
            <a:pPr algn="just">
              <a:lnSpc>
                <a:spcPct val="200000"/>
              </a:lnSpc>
            </a:pPr>
            <a:r>
              <a:rPr lang="es-EC" sz="1500" i="1" dirty="0" err="1">
                <a:solidFill>
                  <a:schemeClr val="accent4">
                    <a:lumMod val="75000"/>
                  </a:schemeClr>
                </a:solidFill>
              </a:rPr>
              <a:t>Sub-tareas</a:t>
            </a:r>
            <a:r>
              <a:rPr lang="es-EC" sz="1500" i="1" dirty="0">
                <a:solidFill>
                  <a:schemeClr val="accent4">
                    <a:lumMod val="75000"/>
                  </a:schemeClr>
                </a:solidFill>
              </a:rPr>
              <a:t>: </a:t>
            </a:r>
          </a:p>
          <a:p>
            <a:pPr marL="800100" lvl="1" indent="-342900" algn="just">
              <a:lnSpc>
                <a:spcPct val="200000"/>
              </a:lnSpc>
              <a:buFont typeface="+mj-lt"/>
              <a:buAutoNum type="arabicPeriod"/>
            </a:pPr>
            <a:r>
              <a:rPr lang="es-EC" sz="1500" i="1" dirty="0">
                <a:solidFill>
                  <a:schemeClr val="tx1">
                    <a:lumMod val="75000"/>
                    <a:lumOff val="25000"/>
                  </a:schemeClr>
                </a:solidFill>
              </a:rPr>
              <a:t>Tarea MAR.41: Estimación del impacto </a:t>
            </a:r>
          </a:p>
          <a:p>
            <a:pPr marL="800100" lvl="1" indent="-342900" algn="just">
              <a:lnSpc>
                <a:spcPct val="200000"/>
              </a:lnSpc>
              <a:buFont typeface="+mj-lt"/>
              <a:buAutoNum type="arabicPeriod"/>
            </a:pPr>
            <a:r>
              <a:rPr lang="es-EC" sz="1500" i="1" dirty="0">
                <a:solidFill>
                  <a:schemeClr val="tx1">
                    <a:lumMod val="75000"/>
                    <a:lumOff val="25000"/>
                  </a:schemeClr>
                </a:solidFill>
              </a:rPr>
              <a:t>Tarea MAR.42: Estimación del riesgo </a:t>
            </a:r>
          </a:p>
        </p:txBody>
      </p:sp>
    </p:spTree>
    <p:extLst>
      <p:ext uri="{BB962C8B-B14F-4D97-AF65-F5344CB8AC3E}">
        <p14:creationId xmlns:p14="http://schemas.microsoft.com/office/powerpoint/2010/main" val="3651210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71D5EFD-E876-4AE5-98C0-820416ECABCE}"/>
              </a:ext>
            </a:extLst>
          </p:cNvPr>
          <p:cNvPicPr>
            <a:picLocks noChangeAspect="1"/>
          </p:cNvPicPr>
          <p:nvPr/>
        </p:nvPicPr>
        <p:blipFill rotWithShape="1">
          <a:blip r:embed="rId2"/>
          <a:srcRect l="29033" t="13477" r="8226" b="22724"/>
          <a:stretch/>
        </p:blipFill>
        <p:spPr>
          <a:xfrm>
            <a:off x="186812" y="176980"/>
            <a:ext cx="11847871" cy="6548285"/>
          </a:xfrm>
          <a:prstGeom prst="rect">
            <a:avLst/>
          </a:prstGeom>
        </p:spPr>
      </p:pic>
    </p:spTree>
    <p:extLst>
      <p:ext uri="{BB962C8B-B14F-4D97-AF65-F5344CB8AC3E}">
        <p14:creationId xmlns:p14="http://schemas.microsoft.com/office/powerpoint/2010/main" val="1020030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72D497-C7D8-40AC-9B73-36CEE543081E}"/>
              </a:ext>
            </a:extLst>
          </p:cNvPr>
          <p:cNvPicPr>
            <a:picLocks noChangeAspect="1"/>
          </p:cNvPicPr>
          <p:nvPr/>
        </p:nvPicPr>
        <p:blipFill rotWithShape="1">
          <a:blip r:embed="rId2"/>
          <a:srcRect l="29274" t="21936" r="8468" b="43369"/>
          <a:stretch/>
        </p:blipFill>
        <p:spPr>
          <a:xfrm>
            <a:off x="245807" y="255637"/>
            <a:ext cx="11762136" cy="3687097"/>
          </a:xfrm>
          <a:prstGeom prst="rect">
            <a:avLst/>
          </a:prstGeom>
        </p:spPr>
      </p:pic>
    </p:spTree>
    <p:extLst>
      <p:ext uri="{BB962C8B-B14F-4D97-AF65-F5344CB8AC3E}">
        <p14:creationId xmlns:p14="http://schemas.microsoft.com/office/powerpoint/2010/main" val="1093478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3B215-EA6B-42DF-B283-AD905B32002C}"/>
              </a:ext>
            </a:extLst>
          </p:cNvPr>
          <p:cNvSpPr>
            <a:spLocks noGrp="1"/>
          </p:cNvSpPr>
          <p:nvPr>
            <p:ph type="title"/>
          </p:nvPr>
        </p:nvSpPr>
        <p:spPr>
          <a:xfrm>
            <a:off x="521208" y="1536192"/>
            <a:ext cx="11139850" cy="640080"/>
          </a:xfrm>
        </p:spPr>
        <p:txBody>
          <a:bodyPr>
            <a:noAutofit/>
          </a:bodyPr>
          <a:lstStyle/>
          <a:p>
            <a:pPr algn="ctr"/>
            <a:r>
              <a:rPr lang="es-ES" sz="4500" dirty="0"/>
              <a:t>Documentación formal </a:t>
            </a:r>
          </a:p>
        </p:txBody>
      </p:sp>
      <p:pic>
        <p:nvPicPr>
          <p:cNvPr id="23554" name="Picture 2" descr="Resultado de imagen para documentacion">
            <a:extLst>
              <a:ext uri="{FF2B5EF4-FFF2-40B4-BE49-F238E27FC236}">
                <a16:creationId xmlns:a16="http://schemas.microsoft.com/office/drawing/2014/main" id="{D99BD688-7126-474F-B8FC-FD2B491AB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17" y="2343955"/>
            <a:ext cx="11689277" cy="42534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documentacion">
            <a:extLst>
              <a:ext uri="{FF2B5EF4-FFF2-40B4-BE49-F238E27FC236}">
                <a16:creationId xmlns:a16="http://schemas.microsoft.com/office/drawing/2014/main" id="{6F301EE7-82F5-43D6-ABF6-12EFFF092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 t="73174" r="71959" b="359"/>
          <a:stretch/>
        </p:blipFill>
        <p:spPr bwMode="auto">
          <a:xfrm>
            <a:off x="521208" y="3008670"/>
            <a:ext cx="3258115" cy="163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50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7837602" cy="640080"/>
          </a:xfrm>
        </p:spPr>
        <p:txBody>
          <a:bodyPr rtlCol="0">
            <a:noAutofit/>
          </a:bodyPr>
          <a:lstStyle/>
          <a:p>
            <a:pPr rtl="0"/>
            <a:r>
              <a:rPr lang="es-ES" dirty="0">
                <a:latin typeface="Segoe UI Light" panose="020B0502040204020203" pitchFamily="34" charset="0"/>
                <a:cs typeface="Segoe UI Light" panose="020B0502040204020203" pitchFamily="34" charset="0"/>
              </a:rPr>
              <a:t>Introducción </a:t>
            </a:r>
          </a:p>
        </p:txBody>
      </p:sp>
      <p:sp>
        <p:nvSpPr>
          <p:cNvPr id="38" name="Marcador de posición de contenido 17"/>
          <p:cNvSpPr txBox="1">
            <a:spLocks/>
          </p:cNvSpPr>
          <p:nvPr/>
        </p:nvSpPr>
        <p:spPr>
          <a:xfrm>
            <a:off x="541610" y="1524708"/>
            <a:ext cx="6396518" cy="4970360"/>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Aft>
                <a:spcPts val="600"/>
              </a:spcAft>
              <a:buNone/>
              <a:defRPr/>
            </a:pPr>
            <a:r>
              <a:rPr lang="es-EC" sz="1500" b="1" dirty="0">
                <a:solidFill>
                  <a:srgbClr val="FF0000"/>
                </a:solidFill>
                <a:latin typeface="Segoe UI" panose="020B0502040204020203" pitchFamily="34" charset="0"/>
                <a:cs typeface="Segoe UI" panose="020B0502040204020203" pitchFamily="34" charset="0"/>
              </a:rPr>
              <a:t>Confianza.- </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La confianza es la esperanza firme que se tiene de que algo responderá a lo previsto. </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La confianza es un valor crítico en cualquier organización que preste servicios. </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Las administraciones públicas son especialmente sensibles a esta valoración.</a:t>
            </a:r>
          </a:p>
          <a:p>
            <a:pPr marL="0" lvl="0" indent="0" algn="just">
              <a:spcAft>
                <a:spcPts val="600"/>
              </a:spcAft>
              <a:buNone/>
              <a:defRPr/>
            </a:pPr>
            <a:r>
              <a:rPr lang="es-EC" sz="1500" i="1" dirty="0">
                <a:latin typeface="Segoe UI" panose="020B0502040204020203" pitchFamily="34" charset="0"/>
                <a:cs typeface="Segoe UI" panose="020B0502040204020203" pitchFamily="34" charset="0"/>
              </a:rPr>
              <a:t>Por una parte dependemos fuertemente de los sistemas de información para cumplir nuestros objetivos; per por otro lado, no deja de ser un tema recurrente la inquietud por su seguridad. Los afectados, que frecuentemente no son técnicos, se preguntan si estos sistemas merecen su confianza, confianza que se ve mermada por cada fallo y, sobre todo, cuando la inversión no se traduce en la ausencia de fallos. Lo ideal es que los sistemas no fallen. Pero lo cierto que se acepta convivir con sistemas que fallan. El asunto no es tanto la ausencia de incidentes como la confianza en que están bajo control: se sabe qué puede pasar y se sabe qué hacer cuando pasa. El temor a lo desconocido es el principal origen de la desconfianza y, en consecuencia, aquí se busca conocer para confiar: conocer los riesgos para poder afrontarlos y controlarlos. </a:t>
            </a:r>
          </a:p>
          <a:p>
            <a:pPr marL="0" lvl="0" indent="0" algn="just">
              <a:spcAft>
                <a:spcPts val="600"/>
              </a:spcAft>
              <a:buNone/>
              <a:defRPr/>
            </a:pPr>
            <a:endParaRPr lang="es-ES" sz="1500" dirty="0">
              <a:latin typeface="Segoe UI" panose="020B0502040204020203" pitchFamily="34" charset="0"/>
              <a:cs typeface="Segoe UI" panose="020B0502040204020203" pitchFamily="34" charset="0"/>
            </a:endParaRPr>
          </a:p>
        </p:txBody>
      </p:sp>
      <p:pic>
        <p:nvPicPr>
          <p:cNvPr id="3" name="Imagen 2" descr="Imagen que contiene LEGO, mesa&#10;&#10;Descripción generada automáticamente">
            <a:extLst>
              <a:ext uri="{FF2B5EF4-FFF2-40B4-BE49-F238E27FC236}">
                <a16:creationId xmlns:a16="http://schemas.microsoft.com/office/drawing/2014/main" id="{EFC332B7-F81A-45CA-84F8-86322A029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832" y="1792035"/>
            <a:ext cx="4469558" cy="3977829"/>
          </a:xfrm>
          <a:prstGeom prst="rect">
            <a:avLst/>
          </a:prstGeom>
        </p:spPr>
      </p:pic>
    </p:spTree>
    <p:extLst>
      <p:ext uri="{BB962C8B-B14F-4D97-AF65-F5344CB8AC3E}">
        <p14:creationId xmlns:p14="http://schemas.microsoft.com/office/powerpoint/2010/main" val="1538618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a:bodyPr>
          <a:lstStyle/>
          <a:p>
            <a:r>
              <a:rPr lang="es-EC" dirty="0">
                <a:latin typeface="Segoe UI Light" panose="020B0502040204020203" pitchFamily="34" charset="0"/>
                <a:cs typeface="Segoe UI Light" panose="020B0502040204020203" pitchFamily="34" charset="0"/>
              </a:rPr>
              <a:t>Documentación Formal</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7" y="1573161"/>
            <a:ext cx="11061192" cy="3713774"/>
          </a:xfrm>
          <a:prstGeom prst="rect">
            <a:avLst/>
          </a:prstGeom>
        </p:spPr>
        <p:txBody>
          <a:bodyPr wrap="square">
            <a:spAutoFit/>
          </a:bodyPr>
          <a:lstStyle/>
          <a:p>
            <a:pPr algn="just">
              <a:lnSpc>
                <a:spcPct val="200000"/>
              </a:lnSpc>
            </a:pPr>
            <a:r>
              <a:rPr lang="es-EC" sz="1500" i="1" dirty="0">
                <a:solidFill>
                  <a:schemeClr val="accent4">
                    <a:lumMod val="75000"/>
                  </a:schemeClr>
                </a:solidFill>
              </a:rPr>
              <a:t>Documentación intermedia </a:t>
            </a:r>
          </a:p>
          <a:p>
            <a:pPr marL="285750" indent="-285750" algn="just">
              <a:lnSpc>
                <a:spcPct val="200000"/>
              </a:lnSpc>
              <a:buFont typeface="Arial" panose="020B0604020202020204" pitchFamily="34" charset="0"/>
              <a:buChar char="•"/>
            </a:pPr>
            <a:r>
              <a:rPr lang="es-EC" sz="1500" i="1" dirty="0">
                <a:solidFill>
                  <a:schemeClr val="tx1">
                    <a:lumMod val="75000"/>
                    <a:lumOff val="25000"/>
                  </a:schemeClr>
                </a:solidFill>
              </a:rPr>
              <a:t>Resultados de las entrevistas. </a:t>
            </a:r>
          </a:p>
          <a:p>
            <a:pPr marL="285750" indent="-285750" algn="just">
              <a:lnSpc>
                <a:spcPct val="200000"/>
              </a:lnSpc>
              <a:buFont typeface="Arial" panose="020B0604020202020204" pitchFamily="34" charset="0"/>
              <a:buChar char="•"/>
            </a:pPr>
            <a:r>
              <a:rPr lang="es-EC" sz="1500" i="1" dirty="0">
                <a:solidFill>
                  <a:schemeClr val="tx1">
                    <a:lumMod val="75000"/>
                    <a:lumOff val="25000"/>
                  </a:schemeClr>
                </a:solidFill>
              </a:rPr>
              <a:t>Documentación de otras fuentes: estadísticas, observaciones de expertos y observaciones de los analistas. </a:t>
            </a:r>
          </a:p>
          <a:p>
            <a:pPr marL="285750" indent="-285750" algn="just">
              <a:lnSpc>
                <a:spcPct val="200000"/>
              </a:lnSpc>
              <a:buFont typeface="Arial" panose="020B0604020202020204" pitchFamily="34" charset="0"/>
              <a:buChar char="•"/>
            </a:pPr>
            <a:r>
              <a:rPr lang="es-EC" sz="1500" i="1" dirty="0">
                <a:solidFill>
                  <a:schemeClr val="tx1">
                    <a:lumMod val="75000"/>
                    <a:lumOff val="25000"/>
                  </a:schemeClr>
                </a:solidFill>
              </a:rPr>
              <a:t>Información existente utilizable por el proyecto (por ejemplo inventario de activos) </a:t>
            </a:r>
          </a:p>
          <a:p>
            <a:pPr marL="285750" indent="-285750" algn="just">
              <a:lnSpc>
                <a:spcPct val="200000"/>
              </a:lnSpc>
              <a:buFont typeface="Arial" panose="020B0604020202020204" pitchFamily="34" charset="0"/>
              <a:buChar char="•"/>
            </a:pPr>
            <a:r>
              <a:rPr lang="es-EC" sz="1500" i="1" dirty="0">
                <a:solidFill>
                  <a:schemeClr val="tx1">
                    <a:lumMod val="75000"/>
                    <a:lumOff val="25000"/>
                  </a:schemeClr>
                </a:solidFill>
              </a:rPr>
              <a:t>Documentación auxiliar: planos, organigramas, requisitos, especificaciones, análisis funcionales, cuadernos de carga, manuales de usuario, manuales de explotación, diagramas de flujo de información y de procesos, modelos de datos, etc. </a:t>
            </a:r>
          </a:p>
          <a:p>
            <a:pPr marL="285750" indent="-285750" algn="just">
              <a:lnSpc>
                <a:spcPct val="200000"/>
              </a:lnSpc>
              <a:buFont typeface="Arial" panose="020B0604020202020204" pitchFamily="34" charset="0"/>
              <a:buChar char="•"/>
            </a:pPr>
            <a:r>
              <a:rPr lang="es-EC" sz="1500" i="1" dirty="0">
                <a:solidFill>
                  <a:schemeClr val="tx1">
                    <a:lumMod val="75000"/>
                    <a:lumOff val="25000"/>
                  </a:schemeClr>
                </a:solidFill>
              </a:rPr>
              <a:t>Informes y evaluaciones de defectos de los productos, procedentes de fabricantes o de centros de respuesta a incidentes de seguridad (</a:t>
            </a:r>
            <a:r>
              <a:rPr lang="es-EC" sz="1500" i="1" dirty="0" err="1">
                <a:solidFill>
                  <a:schemeClr val="tx1">
                    <a:lumMod val="75000"/>
                    <a:lumOff val="25000"/>
                  </a:schemeClr>
                </a:solidFill>
              </a:rPr>
              <a:t>CERTs</a:t>
            </a:r>
            <a:r>
              <a:rPr lang="es-EC" sz="1500" i="1" dirty="0">
                <a:solidFill>
                  <a:schemeClr val="tx1">
                    <a:lumMod val="75000"/>
                    <a:lumOff val="25000"/>
                  </a:schemeClr>
                </a:solidFill>
              </a:rPr>
              <a:t>). </a:t>
            </a:r>
          </a:p>
        </p:txBody>
      </p:sp>
    </p:spTree>
    <p:extLst>
      <p:ext uri="{BB962C8B-B14F-4D97-AF65-F5344CB8AC3E}">
        <p14:creationId xmlns:p14="http://schemas.microsoft.com/office/powerpoint/2010/main" val="1229081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a:bodyPr>
          <a:lstStyle/>
          <a:p>
            <a:r>
              <a:rPr lang="es-EC" dirty="0">
                <a:latin typeface="Segoe UI Light" panose="020B0502040204020203" pitchFamily="34" charset="0"/>
                <a:cs typeface="Segoe UI Light" panose="020B0502040204020203" pitchFamily="34" charset="0"/>
              </a:rPr>
              <a:t>Documentación Formal</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4" y="1396180"/>
            <a:ext cx="11061192" cy="5098768"/>
          </a:xfrm>
          <a:prstGeom prst="rect">
            <a:avLst/>
          </a:prstGeom>
        </p:spPr>
        <p:txBody>
          <a:bodyPr wrap="square">
            <a:spAutoFit/>
          </a:bodyPr>
          <a:lstStyle/>
          <a:p>
            <a:pPr algn="just">
              <a:lnSpc>
                <a:spcPct val="200000"/>
              </a:lnSpc>
            </a:pPr>
            <a:r>
              <a:rPr lang="es-EC" sz="1500" i="1" dirty="0">
                <a:solidFill>
                  <a:schemeClr val="accent4">
                    <a:lumMod val="75000"/>
                  </a:schemeClr>
                </a:solidFill>
              </a:rPr>
              <a:t>Documentación final </a:t>
            </a:r>
          </a:p>
          <a:p>
            <a:pPr marL="285750" indent="-285750" algn="just">
              <a:lnSpc>
                <a:spcPct val="200000"/>
              </a:lnSpc>
              <a:buFont typeface="Arial" panose="020B0604020202020204" pitchFamily="34" charset="0"/>
              <a:buChar char="•"/>
            </a:pPr>
            <a:r>
              <a:rPr lang="es-EC" sz="1500" i="1" dirty="0">
                <a:solidFill>
                  <a:schemeClr val="bg2">
                    <a:lumMod val="25000"/>
                  </a:schemeClr>
                </a:solidFill>
              </a:rPr>
              <a:t>Modelo de valor: Informe que detalla los activos, sus dependencias, las dimensiones en las que son valiosos y la estimación de su valor en cada dimensión. </a:t>
            </a:r>
          </a:p>
          <a:p>
            <a:pPr marL="285750" indent="-285750" algn="just">
              <a:lnSpc>
                <a:spcPct val="200000"/>
              </a:lnSpc>
              <a:buFont typeface="Arial" panose="020B0604020202020204" pitchFamily="34" charset="0"/>
              <a:buChar char="•"/>
            </a:pPr>
            <a:r>
              <a:rPr lang="es-EC" sz="1500" i="1" dirty="0">
                <a:solidFill>
                  <a:schemeClr val="bg2">
                    <a:lumMod val="25000"/>
                  </a:schemeClr>
                </a:solidFill>
              </a:rPr>
              <a:t>Mapa de riesgos: Informe que detalla las amenazas significativas sobre cada activo, caracterizándolas por su frecuencia de ocurrencia y por la degradación que causaría su materialización sobre el activo. </a:t>
            </a:r>
          </a:p>
          <a:p>
            <a:pPr marL="285750" indent="-285750" algn="just">
              <a:lnSpc>
                <a:spcPct val="200000"/>
              </a:lnSpc>
              <a:buFont typeface="Arial" panose="020B0604020202020204" pitchFamily="34" charset="0"/>
              <a:buChar char="•"/>
            </a:pPr>
            <a:r>
              <a:rPr lang="es-EC" sz="1500" i="1" dirty="0">
                <a:solidFill>
                  <a:schemeClr val="bg2">
                    <a:lumMod val="25000"/>
                  </a:schemeClr>
                </a:solidFill>
              </a:rPr>
              <a:t>Declaración de aplicabilidad: Informe que recoge las contramedidas que se consideran apropiadas para defender el sistema de información bajo estudio. </a:t>
            </a:r>
          </a:p>
          <a:p>
            <a:pPr marL="285750" indent="-285750" algn="just">
              <a:lnSpc>
                <a:spcPct val="200000"/>
              </a:lnSpc>
              <a:buFont typeface="Arial" panose="020B0604020202020204" pitchFamily="34" charset="0"/>
              <a:buChar char="•"/>
            </a:pPr>
            <a:r>
              <a:rPr lang="es-EC" sz="1500" i="1" dirty="0">
                <a:solidFill>
                  <a:schemeClr val="bg2">
                    <a:lumMod val="25000"/>
                  </a:schemeClr>
                </a:solidFill>
              </a:rPr>
              <a:t>Evaluación de salvaguardas: Informe que detalla las salvaguardas existentes calificándolas en su eficacia para reducir el riesgo que afrontan. </a:t>
            </a:r>
          </a:p>
          <a:p>
            <a:pPr marL="285750" indent="-285750" algn="just">
              <a:lnSpc>
                <a:spcPct val="200000"/>
              </a:lnSpc>
              <a:buFont typeface="Arial" panose="020B0604020202020204" pitchFamily="34" charset="0"/>
              <a:buChar char="•"/>
            </a:pPr>
            <a:r>
              <a:rPr lang="es-EC" sz="1500" i="1" dirty="0">
                <a:solidFill>
                  <a:schemeClr val="bg2">
                    <a:lumMod val="25000"/>
                  </a:schemeClr>
                </a:solidFill>
              </a:rPr>
              <a:t>Informe de insuficiencias o vulnerabilidades: Informe que detalla las salvaguardas necesarias pero ausentes o insuficientemente eficaces. </a:t>
            </a:r>
          </a:p>
        </p:txBody>
      </p:sp>
    </p:spTree>
    <p:extLst>
      <p:ext uri="{BB962C8B-B14F-4D97-AF65-F5344CB8AC3E}">
        <p14:creationId xmlns:p14="http://schemas.microsoft.com/office/powerpoint/2010/main" val="1552759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21205" y="448056"/>
            <a:ext cx="11061191" cy="640080"/>
          </a:xfrm>
        </p:spPr>
        <p:txBody>
          <a:bodyPr rtlCol="0">
            <a:normAutofit/>
          </a:bodyPr>
          <a:lstStyle/>
          <a:p>
            <a:r>
              <a:rPr lang="es-EC" dirty="0">
                <a:latin typeface="Segoe UI Light" panose="020B0502040204020203" pitchFamily="34" charset="0"/>
                <a:cs typeface="Segoe UI Light" panose="020B0502040204020203" pitchFamily="34" charset="0"/>
              </a:rPr>
              <a:t>Documentación Formal y Conclusión </a:t>
            </a:r>
            <a:endParaRPr lang="es-ES" dirty="0">
              <a:latin typeface="Segoe UI Light" panose="020B0502040204020203" pitchFamily="34" charset="0"/>
              <a:cs typeface="Segoe UI Light" panose="020B0502040204020203" pitchFamily="34" charset="0"/>
            </a:endParaRPr>
          </a:p>
        </p:txBody>
      </p:sp>
      <p:sp>
        <p:nvSpPr>
          <p:cNvPr id="2" name="Rectángulo 1">
            <a:extLst>
              <a:ext uri="{FF2B5EF4-FFF2-40B4-BE49-F238E27FC236}">
                <a16:creationId xmlns:a16="http://schemas.microsoft.com/office/drawing/2014/main" id="{E06C25D2-8BF2-4EFF-AACE-7913CDE5729A}"/>
              </a:ext>
            </a:extLst>
          </p:cNvPr>
          <p:cNvSpPr/>
          <p:nvPr/>
        </p:nvSpPr>
        <p:spPr>
          <a:xfrm>
            <a:off x="521204" y="1396180"/>
            <a:ext cx="11061192" cy="1867114"/>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s-EC" sz="1500" i="1" dirty="0">
                <a:solidFill>
                  <a:schemeClr val="bg2">
                    <a:lumMod val="25000"/>
                  </a:schemeClr>
                </a:solidFill>
              </a:rPr>
              <a:t>Estado de riesgo: Informe que detalla para cada activo el impacto y el riesgo, potenciales y residuales, frente a cada amenaza. </a:t>
            </a:r>
          </a:p>
          <a:p>
            <a:pPr algn="just">
              <a:lnSpc>
                <a:spcPct val="200000"/>
              </a:lnSpc>
            </a:pPr>
            <a:r>
              <a:rPr lang="es-EC" sz="1500" i="1" dirty="0">
                <a:solidFill>
                  <a:schemeClr val="bg2">
                    <a:lumMod val="25000"/>
                  </a:schemeClr>
                </a:solidFill>
              </a:rPr>
              <a:t>Esta documentación es un fiel reflejo del estado de riesgo y de las razones por la que este riesgo no es aceptable. Es fundamental entender las razones que llevan a una valoración determinada de riesgo para que el proceso de gestión de riesgos esté bien fundamentado. El proceso de gestión de riesgos partirá de estas valoraciones para atajar el riesgo o reducirlo a niveles aceptables.</a:t>
            </a:r>
          </a:p>
        </p:txBody>
      </p:sp>
    </p:spTree>
    <p:extLst>
      <p:ext uri="{BB962C8B-B14F-4D97-AF65-F5344CB8AC3E}">
        <p14:creationId xmlns:p14="http://schemas.microsoft.com/office/powerpoint/2010/main" val="662940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8EE250-86A9-4DD6-84E2-3E2809C19AC1}"/>
              </a:ext>
            </a:extLst>
          </p:cNvPr>
          <p:cNvSpPr>
            <a:spLocks noGrp="1"/>
          </p:cNvSpPr>
          <p:nvPr>
            <p:ph type="title"/>
          </p:nvPr>
        </p:nvSpPr>
        <p:spPr/>
        <p:txBody>
          <a:bodyPr/>
          <a:lstStyle/>
          <a:p>
            <a:r>
              <a:rPr lang="es-ES" dirty="0"/>
              <a:t>Lista de control</a:t>
            </a:r>
          </a:p>
        </p:txBody>
      </p:sp>
      <p:pic>
        <p:nvPicPr>
          <p:cNvPr id="4" name="Imagen 3">
            <a:extLst>
              <a:ext uri="{FF2B5EF4-FFF2-40B4-BE49-F238E27FC236}">
                <a16:creationId xmlns:a16="http://schemas.microsoft.com/office/drawing/2014/main" id="{E0DA1687-4619-4A83-AEAA-3B19C66F8E3E}"/>
              </a:ext>
            </a:extLst>
          </p:cNvPr>
          <p:cNvPicPr>
            <a:picLocks noChangeAspect="1"/>
          </p:cNvPicPr>
          <p:nvPr/>
        </p:nvPicPr>
        <p:blipFill rotWithShape="1">
          <a:blip r:embed="rId2"/>
          <a:srcRect l="28468" t="17205" r="7742" b="8674"/>
          <a:stretch/>
        </p:blipFill>
        <p:spPr>
          <a:xfrm>
            <a:off x="1917290" y="1317521"/>
            <a:ext cx="7777316" cy="5083278"/>
          </a:xfrm>
          <a:prstGeom prst="rect">
            <a:avLst/>
          </a:prstGeom>
        </p:spPr>
      </p:pic>
    </p:spTree>
    <p:extLst>
      <p:ext uri="{BB962C8B-B14F-4D97-AF65-F5344CB8AC3E}">
        <p14:creationId xmlns:p14="http://schemas.microsoft.com/office/powerpoint/2010/main" val="212490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Captura de pantalla de un celular con letras&#10;&#10;Descripción generada automáticamente">
            <a:extLst>
              <a:ext uri="{FF2B5EF4-FFF2-40B4-BE49-F238E27FC236}">
                <a16:creationId xmlns:a16="http://schemas.microsoft.com/office/drawing/2014/main" id="{29FCD738-5EA1-4A07-AA82-C7EFB7FB9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9" y="528637"/>
            <a:ext cx="6328733" cy="5800725"/>
          </a:xfrm>
          <a:prstGeom prst="rect">
            <a:avLst/>
          </a:prstGeom>
        </p:spPr>
      </p:pic>
    </p:spTree>
    <p:extLst>
      <p:ext uri="{BB962C8B-B14F-4D97-AF65-F5344CB8AC3E}">
        <p14:creationId xmlns:p14="http://schemas.microsoft.com/office/powerpoint/2010/main" val="51704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7837602" cy="640080"/>
          </a:xfrm>
        </p:spPr>
        <p:txBody>
          <a:bodyPr rtlCol="0">
            <a:noAutofit/>
          </a:bodyPr>
          <a:lstStyle/>
          <a:p>
            <a:pPr rtl="0"/>
            <a:r>
              <a:rPr lang="es-ES" dirty="0">
                <a:latin typeface="Segoe UI Light" panose="020B0502040204020203" pitchFamily="34" charset="0"/>
                <a:cs typeface="Segoe UI Light" panose="020B0502040204020203" pitchFamily="34" charset="0"/>
              </a:rPr>
              <a:t>Introducción </a:t>
            </a:r>
          </a:p>
        </p:txBody>
      </p:sp>
      <p:sp>
        <p:nvSpPr>
          <p:cNvPr id="38" name="Marcador de posición de contenido 17"/>
          <p:cNvSpPr txBox="1">
            <a:spLocks/>
          </p:cNvSpPr>
          <p:nvPr/>
        </p:nvSpPr>
        <p:spPr>
          <a:xfrm>
            <a:off x="541610" y="1524708"/>
            <a:ext cx="5387850" cy="49703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Aft>
                <a:spcPts val="600"/>
              </a:spcAft>
              <a:buNone/>
              <a:defRPr/>
            </a:pPr>
            <a:r>
              <a:rPr lang="es-EC" sz="1500" b="1" dirty="0">
                <a:solidFill>
                  <a:srgbClr val="FF0000"/>
                </a:solidFill>
                <a:latin typeface="Segoe UI" panose="020B0502040204020203" pitchFamily="34" charset="0"/>
                <a:cs typeface="Segoe UI" panose="020B0502040204020203" pitchFamily="34" charset="0"/>
              </a:rPr>
              <a:t>Gestión .-</a:t>
            </a:r>
          </a:p>
          <a:p>
            <a:pPr marL="342900" lvl="0" indent="-342900" algn="just">
              <a:lnSpc>
                <a:spcPct val="150000"/>
              </a:lnSpc>
              <a:spcAft>
                <a:spcPts val="600"/>
              </a:spcAft>
              <a:buFont typeface="+mj-lt"/>
              <a:buAutoNum type="arabicPeriod"/>
              <a:defRPr/>
            </a:pPr>
            <a:r>
              <a:rPr lang="es-EC" sz="1500" i="1" dirty="0">
                <a:latin typeface="Segoe UI" panose="020B0502040204020203" pitchFamily="34" charset="0"/>
                <a:cs typeface="Segoe UI" panose="020B0502040204020203" pitchFamily="34" charset="0"/>
              </a:rPr>
              <a:t>El análisis y gestión de riesgos será parte esencial del proceso de seguridad y deberá mantenerse permanentemente actualizado. </a:t>
            </a:r>
          </a:p>
          <a:p>
            <a:pPr marL="342900" lvl="0" indent="-342900" algn="just">
              <a:lnSpc>
                <a:spcPct val="150000"/>
              </a:lnSpc>
              <a:spcAft>
                <a:spcPts val="600"/>
              </a:spcAft>
              <a:buFont typeface="+mj-lt"/>
              <a:buAutoNum type="arabicPeriod"/>
              <a:defRPr/>
            </a:pPr>
            <a:r>
              <a:rPr lang="es-EC" sz="1500" i="1" dirty="0">
                <a:latin typeface="Segoe UI" panose="020B0502040204020203" pitchFamily="34" charset="0"/>
                <a:cs typeface="Segoe UI" panose="020B0502040204020203" pitchFamily="34" charset="0"/>
              </a:rPr>
              <a:t>La gestión de riesgos permitirá el mantenimiento de un entorno controlado, minimizando los riesgos hasta niveles aceptables. La reducción de estos niveles se realizará mediante el despliegue de medidas de seguridad, que establecerá un equilibrio entre la naturaleza de los datos y los tratamientos, los riesgos a los que estén expuestos y las medidas de seguridad. </a:t>
            </a:r>
            <a:endParaRPr lang="es-ES" sz="1500" i="1" dirty="0">
              <a:latin typeface="Segoe UI" panose="020B0502040204020203" pitchFamily="34" charset="0"/>
              <a:cs typeface="Segoe UI" panose="020B0502040204020203" pitchFamily="34" charset="0"/>
            </a:endParaRPr>
          </a:p>
        </p:txBody>
      </p:sp>
      <p:pic>
        <p:nvPicPr>
          <p:cNvPr id="3074" name="Picture 2" descr="Resultado de imagen para gestion">
            <a:extLst>
              <a:ext uri="{FF2B5EF4-FFF2-40B4-BE49-F238E27FC236}">
                <a16:creationId xmlns:a16="http://schemas.microsoft.com/office/drawing/2014/main" id="{33BFB3B6-FBF6-4C4C-809D-FA63E984FD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4814" y="1730387"/>
            <a:ext cx="5438284" cy="3869135"/>
          </a:xfrm>
          <a:prstGeom prst="rect">
            <a:avLst/>
          </a:prstGeom>
          <a:ln>
            <a:noFill/>
          </a:ln>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59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es-ES" dirty="0">
                <a:latin typeface="Segoe UI Light" panose="020B0502040204020203" pitchFamily="34" charset="0"/>
                <a:cs typeface="Segoe UI Light" panose="020B0502040204020203" pitchFamily="34" charset="0"/>
              </a:rPr>
              <a:t>MAGERIT</a:t>
            </a:r>
          </a:p>
        </p:txBody>
      </p:sp>
      <p:sp>
        <p:nvSpPr>
          <p:cNvPr id="25" name="Marcador de posición de contenido 17"/>
          <p:cNvSpPr txBox="1">
            <a:spLocks/>
          </p:cNvSpPr>
          <p:nvPr/>
        </p:nvSpPr>
        <p:spPr>
          <a:xfrm>
            <a:off x="541609" y="1455491"/>
            <a:ext cx="11053360" cy="109917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Aft>
                <a:spcPts val="2000"/>
              </a:spcAft>
              <a:buNone/>
            </a:pPr>
            <a:r>
              <a:rPr lang="es-EC" sz="1500" i="1" dirty="0">
                <a:latin typeface="Segoe UI" panose="020B0502040204020203" pitchFamily="34" charset="0"/>
                <a:cs typeface="Segoe UI" panose="020B0502040204020203" pitchFamily="34" charset="0"/>
              </a:rPr>
              <a:t>Implementa el Proceso de Gestión de Riesgos dentro de un marco de trabajo para que los órganos de gobierno tomen decisiones teniendo en cuenta los riesgos derivados del uso de tecnologías de la información.</a:t>
            </a:r>
            <a:endParaRPr lang="es-ES" sz="1500" i="1" dirty="0">
              <a:latin typeface="Segoe UI" panose="020B0502040204020203" pitchFamily="34" charset="0"/>
              <a:cs typeface="Segoe UI" panose="020B0502040204020203" pitchFamily="34" charset="0"/>
            </a:endParaRPr>
          </a:p>
        </p:txBody>
      </p:sp>
      <p:pic>
        <p:nvPicPr>
          <p:cNvPr id="3" name="Imagen 2">
            <a:extLst>
              <a:ext uri="{FF2B5EF4-FFF2-40B4-BE49-F238E27FC236}">
                <a16:creationId xmlns:a16="http://schemas.microsoft.com/office/drawing/2014/main" id="{DEEC0DE7-932E-40F1-8415-311BAD6160D5}"/>
              </a:ext>
            </a:extLst>
          </p:cNvPr>
          <p:cNvPicPr>
            <a:picLocks noChangeAspect="1"/>
          </p:cNvPicPr>
          <p:nvPr/>
        </p:nvPicPr>
        <p:blipFill rotWithShape="1">
          <a:blip r:embed="rId3"/>
          <a:srcRect l="34021" t="26804" r="13634" b="17113"/>
          <a:stretch/>
        </p:blipFill>
        <p:spPr>
          <a:xfrm>
            <a:off x="541609" y="2380269"/>
            <a:ext cx="6381946" cy="3846136"/>
          </a:xfrm>
          <a:prstGeom prst="rect">
            <a:avLst/>
          </a:prstGeom>
          <a:ln>
            <a:solidFill>
              <a:srgbClr val="DD462F"/>
            </a:solidFill>
          </a:ln>
        </p:spPr>
      </p:pic>
      <p:sp>
        <p:nvSpPr>
          <p:cNvPr id="26" name="Marcador de posición de contenido 17">
            <a:extLst>
              <a:ext uri="{FF2B5EF4-FFF2-40B4-BE49-F238E27FC236}">
                <a16:creationId xmlns:a16="http://schemas.microsoft.com/office/drawing/2014/main" id="{4A1415DD-0C8A-42CE-9B68-ABDA6FFC2C93}"/>
              </a:ext>
            </a:extLst>
          </p:cNvPr>
          <p:cNvSpPr txBox="1">
            <a:spLocks/>
          </p:cNvSpPr>
          <p:nvPr/>
        </p:nvSpPr>
        <p:spPr>
          <a:xfrm>
            <a:off x="7112524" y="2380269"/>
            <a:ext cx="4482445" cy="40296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s-EC" sz="1500" i="1" dirty="0" err="1">
                <a:solidFill>
                  <a:schemeClr val="accent4">
                    <a:lumMod val="75000"/>
                  </a:schemeClr>
                </a:solidFill>
                <a:latin typeface="Segoe UI" panose="020B0502040204020203" pitchFamily="34" charset="0"/>
                <a:cs typeface="Segoe UI" panose="020B0502040204020203" pitchFamily="34" charset="0"/>
              </a:rPr>
              <a:t>Magerit</a:t>
            </a:r>
            <a:r>
              <a:rPr lang="es-EC" sz="1500" i="1" dirty="0">
                <a:solidFill>
                  <a:schemeClr val="accent4">
                    <a:lumMod val="75000"/>
                  </a:schemeClr>
                </a:solidFill>
                <a:latin typeface="Segoe UI" panose="020B0502040204020203" pitchFamily="34" charset="0"/>
                <a:cs typeface="Segoe UI" panose="020B0502040204020203" pitchFamily="34" charset="0"/>
              </a:rPr>
              <a:t> persigue los siguientes objetivos: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rgbClr val="C00000"/>
                </a:solidFill>
                <a:latin typeface="Segoe UI" panose="020B0502040204020203" pitchFamily="34" charset="0"/>
                <a:cs typeface="Segoe UI" panose="020B0502040204020203" pitchFamily="34" charset="0"/>
              </a:rPr>
              <a:t>Directos: </a:t>
            </a:r>
          </a:p>
          <a:p>
            <a:pPr marL="342900" indent="-342900" algn="just">
              <a:lnSpc>
                <a:spcPct val="120000"/>
              </a:lnSpc>
              <a:spcBef>
                <a:spcPts val="0"/>
              </a:spcBef>
              <a:spcAft>
                <a:spcPts val="0"/>
              </a:spcAft>
              <a:buFont typeface="+mj-lt"/>
              <a:buAutoNum type="arabicPeriod"/>
            </a:pPr>
            <a:r>
              <a:rPr lang="es-EC" sz="1500" i="1" dirty="0">
                <a:latin typeface="Segoe UI" panose="020B0502040204020203" pitchFamily="34" charset="0"/>
                <a:cs typeface="Segoe UI" panose="020B0502040204020203" pitchFamily="34" charset="0"/>
              </a:rPr>
              <a:t>concienciar a los responsables de las organizaciones de información de la existencia de riesgos y de la necesidad de gestionarlos. </a:t>
            </a:r>
          </a:p>
          <a:p>
            <a:pPr marL="342900" indent="-342900" algn="just">
              <a:lnSpc>
                <a:spcPct val="120000"/>
              </a:lnSpc>
              <a:spcBef>
                <a:spcPts val="0"/>
              </a:spcBef>
              <a:spcAft>
                <a:spcPts val="0"/>
              </a:spcAft>
              <a:buFont typeface="+mj-lt"/>
              <a:buAutoNum type="arabicPeriod"/>
            </a:pPr>
            <a:r>
              <a:rPr lang="es-EC" sz="1500" i="1" dirty="0">
                <a:latin typeface="Segoe UI" panose="020B0502040204020203" pitchFamily="34" charset="0"/>
                <a:cs typeface="Segoe UI" panose="020B0502040204020203" pitchFamily="34" charset="0"/>
              </a:rPr>
              <a:t>ofrecer un método sistemático para analizar los riesgos derivados del uso de tecnologías de la información y comunicaciones (TIC). </a:t>
            </a:r>
          </a:p>
          <a:p>
            <a:pPr marL="342900" indent="-342900" algn="just">
              <a:lnSpc>
                <a:spcPct val="120000"/>
              </a:lnSpc>
              <a:spcBef>
                <a:spcPts val="0"/>
              </a:spcBef>
              <a:spcAft>
                <a:spcPts val="0"/>
              </a:spcAft>
              <a:buFont typeface="+mj-lt"/>
              <a:buAutoNum type="arabicPeriod"/>
            </a:pPr>
            <a:r>
              <a:rPr lang="es-EC" sz="1500" i="1" dirty="0">
                <a:latin typeface="Segoe UI" panose="020B0502040204020203" pitchFamily="34" charset="0"/>
                <a:cs typeface="Segoe UI" panose="020B0502040204020203" pitchFamily="34" charset="0"/>
              </a:rPr>
              <a:t>ayudar a descubrir y planificar el tratamiento oportuno para mantener los riesgos bajo control.</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rgbClr val="C00000"/>
                </a:solidFill>
                <a:latin typeface="Segoe UI" panose="020B0502040204020203" pitchFamily="34" charset="0"/>
                <a:cs typeface="Segoe UI" panose="020B0502040204020203" pitchFamily="34" charset="0"/>
              </a:rPr>
              <a:t>Indirectos: </a:t>
            </a:r>
          </a:p>
          <a:p>
            <a:pPr marL="265113" indent="-265113"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4.	Preparar a la Organización para procesos de evaluación, auditoría, certificación o acreditación, según corresponda en cada caso. </a:t>
            </a:r>
            <a:endParaRPr lang="es-ES" sz="15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es-ES" dirty="0">
                <a:latin typeface="Segoe UI Light" panose="020B0502040204020203" pitchFamily="34" charset="0"/>
                <a:cs typeface="Segoe UI Light" panose="020B0502040204020203" pitchFamily="34" charset="0"/>
              </a:rPr>
              <a:t>MAGERIT</a:t>
            </a:r>
          </a:p>
        </p:txBody>
      </p:sp>
      <p:sp>
        <p:nvSpPr>
          <p:cNvPr id="25" name="Marcador de posición de contenido 17"/>
          <p:cNvSpPr txBox="1">
            <a:spLocks/>
          </p:cNvSpPr>
          <p:nvPr/>
        </p:nvSpPr>
        <p:spPr>
          <a:xfrm>
            <a:off x="541609" y="1455491"/>
            <a:ext cx="11053360" cy="109917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Aft>
                <a:spcPts val="2000"/>
              </a:spcAft>
              <a:buNone/>
            </a:pPr>
            <a:r>
              <a:rPr lang="es-EC" sz="1500" i="1" dirty="0">
                <a:latin typeface="Segoe UI" panose="020B0502040204020203" pitchFamily="34" charset="0"/>
                <a:cs typeface="Segoe UI" panose="020B0502040204020203" pitchFamily="34" charset="0"/>
              </a:rPr>
              <a:t>También se ha buscado la uniformidad de los informes que recogen los hallazgos y las conclusiones de las actividades de análisis y gestión de riesgos: </a:t>
            </a:r>
            <a:endParaRPr lang="es-ES" sz="1500" i="1" dirty="0">
              <a:latin typeface="Segoe UI" panose="020B0502040204020203" pitchFamily="34" charset="0"/>
              <a:cs typeface="Segoe UI" panose="020B0502040204020203" pitchFamily="34" charset="0"/>
            </a:endParaRPr>
          </a:p>
        </p:txBody>
      </p:sp>
      <p:sp>
        <p:nvSpPr>
          <p:cNvPr id="26" name="Marcador de posición de contenido 17">
            <a:extLst>
              <a:ext uri="{FF2B5EF4-FFF2-40B4-BE49-F238E27FC236}">
                <a16:creationId xmlns:a16="http://schemas.microsoft.com/office/drawing/2014/main" id="{4A1415DD-0C8A-42CE-9B68-ABDA6FFC2C93}"/>
              </a:ext>
            </a:extLst>
          </p:cNvPr>
          <p:cNvSpPr txBox="1">
            <a:spLocks/>
          </p:cNvSpPr>
          <p:nvPr/>
        </p:nvSpPr>
        <p:spPr>
          <a:xfrm>
            <a:off x="597031" y="2380269"/>
            <a:ext cx="10997937" cy="40296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Modelo de valor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Caracterización del valor que representan los activos para la Organización así como de las dependencias entre los diferentes activos.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Mapa de riesgos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Relación de las amenazas a que están expuestos los activos.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Declaración de aplicabilidad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Para un conjunto de salvaguardas, se indica sin son de aplicación en el sistema de información bajo estudio o si, por el contrario, carecen de sentido.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Evaluación de salvaguardas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Evaluación de la eficacia de las salvaguardas existentes en relación al riesgo que afrontan. </a:t>
            </a:r>
          </a:p>
        </p:txBody>
      </p:sp>
    </p:spTree>
    <p:extLst>
      <p:ext uri="{BB962C8B-B14F-4D97-AF65-F5344CB8AC3E}">
        <p14:creationId xmlns:p14="http://schemas.microsoft.com/office/powerpoint/2010/main" val="2468387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es-ES" dirty="0">
                <a:latin typeface="Segoe UI Light" panose="020B0502040204020203" pitchFamily="34" charset="0"/>
                <a:cs typeface="Segoe UI Light" panose="020B0502040204020203" pitchFamily="34" charset="0"/>
              </a:rPr>
              <a:t>MAGERIT</a:t>
            </a:r>
          </a:p>
        </p:txBody>
      </p:sp>
      <p:sp>
        <p:nvSpPr>
          <p:cNvPr id="25" name="Marcador de posición de contenido 17"/>
          <p:cNvSpPr txBox="1">
            <a:spLocks/>
          </p:cNvSpPr>
          <p:nvPr/>
        </p:nvSpPr>
        <p:spPr>
          <a:xfrm>
            <a:off x="541609" y="1455491"/>
            <a:ext cx="11053360" cy="109917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Aft>
                <a:spcPts val="2000"/>
              </a:spcAft>
              <a:buNone/>
            </a:pPr>
            <a:r>
              <a:rPr lang="es-EC" sz="1500" i="1" dirty="0">
                <a:latin typeface="Segoe UI" panose="020B0502040204020203" pitchFamily="34" charset="0"/>
                <a:cs typeface="Segoe UI" panose="020B0502040204020203" pitchFamily="34" charset="0"/>
              </a:rPr>
              <a:t>También se ha buscado la uniformidad de los informes que recogen los hallazgos y las conclusiones de las actividades de análisis y gestión de riesgos: </a:t>
            </a:r>
            <a:endParaRPr lang="es-ES" sz="1500" i="1" dirty="0">
              <a:latin typeface="Segoe UI" panose="020B0502040204020203" pitchFamily="34" charset="0"/>
              <a:cs typeface="Segoe UI" panose="020B0502040204020203" pitchFamily="34" charset="0"/>
            </a:endParaRPr>
          </a:p>
        </p:txBody>
      </p:sp>
      <p:sp>
        <p:nvSpPr>
          <p:cNvPr id="26" name="Marcador de posición de contenido 17">
            <a:extLst>
              <a:ext uri="{FF2B5EF4-FFF2-40B4-BE49-F238E27FC236}">
                <a16:creationId xmlns:a16="http://schemas.microsoft.com/office/drawing/2014/main" id="{4A1415DD-0C8A-42CE-9B68-ABDA6FFC2C93}"/>
              </a:ext>
            </a:extLst>
          </p:cNvPr>
          <p:cNvSpPr txBox="1">
            <a:spLocks/>
          </p:cNvSpPr>
          <p:nvPr/>
        </p:nvSpPr>
        <p:spPr>
          <a:xfrm>
            <a:off x="597031" y="2380269"/>
            <a:ext cx="10997937" cy="40296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Estado de riesgo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Caracterización de los activos por su riesgo residual; es decir, por lo que puede pasar tomando en consideración las salvaguardas desplegadas.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Informe de insuficiencias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Ausencia o debilidad de las salvaguardas que aparecen como oportunas para reducir los  riesgos sobre el sistema. Es decir, recoge las vulnerabilidades del sistema, entendidas como  puntos débilmente protegidos por los que las amenazas podrían materializarse.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Cumplimiento de normativa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Satisfacción de unos requisitos. Declaración de que se ajusta y es conforme a la normativa correspondiente. </a:t>
            </a:r>
          </a:p>
          <a:p>
            <a:pPr marL="0" indent="0" algn="just">
              <a:lnSpc>
                <a:spcPct val="120000"/>
              </a:lnSpc>
              <a:spcBef>
                <a:spcPts val="0"/>
              </a:spcBef>
              <a:spcAft>
                <a:spcPts val="0"/>
              </a:spcAft>
              <a:buNone/>
            </a:pPr>
            <a:endParaRPr lang="es-EC" sz="1500" i="1" dirty="0">
              <a:latin typeface="Segoe UI" panose="020B0502040204020203" pitchFamily="34" charset="0"/>
              <a:cs typeface="Segoe UI" panose="020B0502040204020203" pitchFamily="34" charset="0"/>
            </a:endParaRPr>
          </a:p>
          <a:p>
            <a:pPr marL="0" indent="0" algn="just">
              <a:lnSpc>
                <a:spcPct val="120000"/>
              </a:lnSpc>
              <a:spcBef>
                <a:spcPts val="0"/>
              </a:spcBef>
              <a:spcAft>
                <a:spcPts val="0"/>
              </a:spcAft>
              <a:buNone/>
            </a:pPr>
            <a:r>
              <a:rPr lang="es-EC" sz="1500" i="1" dirty="0">
                <a:solidFill>
                  <a:schemeClr val="accent4">
                    <a:lumMod val="75000"/>
                  </a:schemeClr>
                </a:solidFill>
                <a:latin typeface="Segoe UI" panose="020B0502040204020203" pitchFamily="34" charset="0"/>
                <a:cs typeface="Segoe UI" panose="020B0502040204020203" pitchFamily="34" charset="0"/>
              </a:rPr>
              <a:t>Plan de seguridad </a:t>
            </a:r>
          </a:p>
          <a:p>
            <a:pPr marL="0" indent="0" algn="just">
              <a:lnSpc>
                <a:spcPct val="120000"/>
              </a:lnSpc>
              <a:spcBef>
                <a:spcPts val="0"/>
              </a:spcBef>
              <a:spcAft>
                <a:spcPts val="0"/>
              </a:spcAft>
              <a:buNone/>
            </a:pPr>
            <a:r>
              <a:rPr lang="es-EC" sz="1500" i="1" dirty="0">
                <a:latin typeface="Segoe UI" panose="020B0502040204020203" pitchFamily="34" charset="0"/>
                <a:cs typeface="Segoe UI" panose="020B0502040204020203" pitchFamily="34" charset="0"/>
              </a:rPr>
              <a:t>Conjunto de proyectos de seguridad que permiten materializar las decisiones de tratamiento de riesgos.</a:t>
            </a:r>
            <a:endParaRPr lang="es-ES" sz="15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599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r>
              <a:rPr lang="es-EC" dirty="0">
                <a:latin typeface="Segoe UI Light" panose="020B0502040204020203" pitchFamily="34" charset="0"/>
                <a:cs typeface="Segoe UI Light" panose="020B0502040204020203" pitchFamily="34" charset="0"/>
              </a:rPr>
              <a:t>Introducción al análisis y gestión de riesgos </a:t>
            </a:r>
            <a:endParaRPr lang="es-ES" dirty="0">
              <a:latin typeface="Segoe UI Light" panose="020B0502040204020203" pitchFamily="34" charset="0"/>
              <a:cs typeface="Segoe UI Light" panose="020B0502040204020203" pitchFamily="34" charset="0"/>
            </a:endParaRPr>
          </a:p>
        </p:txBody>
      </p:sp>
      <p:sp>
        <p:nvSpPr>
          <p:cNvPr id="5" name="Marcador de posición de contenido 4"/>
          <p:cNvSpPr>
            <a:spLocks noGrp="1"/>
          </p:cNvSpPr>
          <p:nvPr>
            <p:ph sz="half" idx="4294967295"/>
          </p:nvPr>
        </p:nvSpPr>
        <p:spPr>
          <a:xfrm>
            <a:off x="541609" y="1431010"/>
            <a:ext cx="11040791" cy="1675984"/>
          </a:xfrm>
        </p:spPr>
        <p:txBody>
          <a:bodyPr vert="horz" lIns="91440" tIns="45720" rIns="91440" bIns="45720" rtlCol="0">
            <a:normAutofit/>
          </a:bodyPr>
          <a:lstStyle/>
          <a:p>
            <a:pPr algn="just">
              <a:spcAft>
                <a:spcPts val="600"/>
              </a:spcAft>
            </a:pPr>
            <a:r>
              <a:rPr lang="es-EC" sz="1500" i="1" dirty="0">
                <a:solidFill>
                  <a:prstClr val="black">
                    <a:lumMod val="75000"/>
                    <a:lumOff val="25000"/>
                  </a:prstClr>
                </a:solidFill>
                <a:latin typeface="Segoe UI" panose="020B0502040204020203" pitchFamily="34" charset="0"/>
                <a:cs typeface="Segoe UI" panose="020B0502040204020203" pitchFamily="34" charset="0"/>
              </a:rPr>
              <a:t>Seguridad es la capacidad de las redes o de los sistemas de información para resistir, con un determinado nivel de confianza, los accidentes o acciones ilícitas o malintencionadas que comprometan la disponibilidad, autenticidad, integridad y confidencialidad de los datos almacenados o transmitidos y de los servicios que dichas redes y sistemas ofrecen o hacen accesibles. El objetivo a proteger es la misión de la Organización, teniendo en cuenta las diferentes dimensiones de la seguridad:</a:t>
            </a:r>
            <a:endParaRPr lang="es-ES" sz="1500" i="1"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170" name="Picture 2" descr="Imagen relacionada">
            <a:extLst>
              <a:ext uri="{FF2B5EF4-FFF2-40B4-BE49-F238E27FC236}">
                <a16:creationId xmlns:a16="http://schemas.microsoft.com/office/drawing/2014/main" id="{E3CF2E5F-0375-4443-A594-A75543A2C6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0909" y="2704068"/>
            <a:ext cx="3522189" cy="333972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BCFA31C8-234B-41A3-B73E-2D2F41986568}"/>
              </a:ext>
            </a:extLst>
          </p:cNvPr>
          <p:cNvSpPr/>
          <p:nvPr/>
        </p:nvSpPr>
        <p:spPr>
          <a:xfrm>
            <a:off x="265471" y="5640862"/>
            <a:ext cx="11641394" cy="877163"/>
          </a:xfrm>
          <a:prstGeom prst="rect">
            <a:avLst/>
          </a:prstGeom>
        </p:spPr>
        <p:txBody>
          <a:bodyPr wrap="square">
            <a:spAutoFit/>
          </a:bodyPr>
          <a:lstStyle/>
          <a:p>
            <a:pPr algn="ctr"/>
            <a:r>
              <a:rPr lang="es-EC" sz="1500" i="1" dirty="0">
                <a:solidFill>
                  <a:schemeClr val="accent4">
                    <a:lumMod val="75000"/>
                  </a:schemeClr>
                </a:solidFill>
              </a:rPr>
              <a:t>La disponibilidad afecta directamente a la productividad de las organizaciones.</a:t>
            </a:r>
            <a:br>
              <a:rPr lang="es-EC" dirty="0">
                <a:solidFill>
                  <a:srgbClr val="000000"/>
                </a:solidFill>
                <a:latin typeface="ArialMT"/>
              </a:rPr>
            </a:br>
            <a:br>
              <a:rPr lang="es-EC" dirty="0">
                <a:solidFill>
                  <a:srgbClr val="000000"/>
                </a:solidFill>
                <a:latin typeface="ArialMT"/>
              </a:rPr>
            </a:br>
            <a:endParaRPr lang="es-ES" dirty="0"/>
          </a:p>
        </p:txBody>
      </p:sp>
      <p:sp>
        <p:nvSpPr>
          <p:cNvPr id="6" name="Rectángulo 5">
            <a:extLst>
              <a:ext uri="{FF2B5EF4-FFF2-40B4-BE49-F238E27FC236}">
                <a16:creationId xmlns:a16="http://schemas.microsoft.com/office/drawing/2014/main" id="{947FC16C-C377-4F38-B14E-706FEE458D10}"/>
              </a:ext>
            </a:extLst>
          </p:cNvPr>
          <p:cNvSpPr/>
          <p:nvPr/>
        </p:nvSpPr>
        <p:spPr>
          <a:xfrm>
            <a:off x="629264" y="3542931"/>
            <a:ext cx="4475784" cy="553998"/>
          </a:xfrm>
          <a:prstGeom prst="rect">
            <a:avLst/>
          </a:prstGeom>
        </p:spPr>
        <p:txBody>
          <a:bodyPr wrap="square">
            <a:spAutoFit/>
          </a:bodyPr>
          <a:lstStyle/>
          <a:p>
            <a:pPr algn="r"/>
            <a:r>
              <a:rPr lang="es-EC" sz="1500" i="1" dirty="0">
                <a:solidFill>
                  <a:srgbClr val="923922"/>
                </a:solidFill>
              </a:rPr>
              <a:t>La integridad afecta directamente al correcto </a:t>
            </a:r>
          </a:p>
          <a:p>
            <a:r>
              <a:rPr lang="es-EC" sz="1500" i="1" dirty="0">
                <a:solidFill>
                  <a:srgbClr val="923922"/>
                </a:solidFill>
              </a:rPr>
              <a:t>desempeño de las funciones de una Organización.</a:t>
            </a:r>
            <a:endParaRPr lang="es-ES" sz="1500" i="1" dirty="0">
              <a:solidFill>
                <a:srgbClr val="923922"/>
              </a:solidFill>
            </a:endParaRPr>
          </a:p>
        </p:txBody>
      </p:sp>
      <p:sp>
        <p:nvSpPr>
          <p:cNvPr id="7" name="Rectángulo 6">
            <a:extLst>
              <a:ext uri="{FF2B5EF4-FFF2-40B4-BE49-F238E27FC236}">
                <a16:creationId xmlns:a16="http://schemas.microsoft.com/office/drawing/2014/main" id="{A594D73D-04DB-473B-9533-5A14EAA8D062}"/>
              </a:ext>
            </a:extLst>
          </p:cNvPr>
          <p:cNvSpPr/>
          <p:nvPr/>
        </p:nvSpPr>
        <p:spPr>
          <a:xfrm>
            <a:off x="6705600" y="3106994"/>
            <a:ext cx="5201265" cy="2262158"/>
          </a:xfrm>
          <a:prstGeom prst="rect">
            <a:avLst/>
          </a:prstGeom>
        </p:spPr>
        <p:txBody>
          <a:bodyPr wrap="square">
            <a:spAutoFit/>
          </a:bodyPr>
          <a:lstStyle/>
          <a:p>
            <a:r>
              <a:rPr lang="es-EC" sz="1500" i="1" dirty="0">
                <a:solidFill>
                  <a:schemeClr val="accent6">
                    <a:lumMod val="75000"/>
                  </a:schemeClr>
                </a:solidFill>
              </a:rPr>
              <a:t>La confidencialidad es una propiedad de difícil  </a:t>
            </a:r>
          </a:p>
          <a:p>
            <a:r>
              <a:rPr lang="es-EC" sz="1500" i="1" dirty="0">
                <a:solidFill>
                  <a:schemeClr val="accent6">
                    <a:lumMod val="75000"/>
                  </a:schemeClr>
                </a:solidFill>
              </a:rPr>
              <a:t>   recuperación, pudiendo minar la confianza de los </a:t>
            </a:r>
          </a:p>
          <a:p>
            <a:r>
              <a:rPr lang="es-EC" sz="1500" i="1" dirty="0">
                <a:solidFill>
                  <a:schemeClr val="accent6">
                    <a:lumMod val="75000"/>
                  </a:schemeClr>
                </a:solidFill>
              </a:rPr>
              <a:t>      demás en la organización que no es diligente en el </a:t>
            </a:r>
          </a:p>
          <a:p>
            <a:r>
              <a:rPr lang="es-EC" sz="1500" i="1" dirty="0">
                <a:solidFill>
                  <a:schemeClr val="accent6">
                    <a:lumMod val="75000"/>
                  </a:schemeClr>
                </a:solidFill>
              </a:rPr>
              <a:t>          mantenimiento del secreto, y pudiendo suponer </a:t>
            </a:r>
          </a:p>
          <a:p>
            <a:r>
              <a:rPr lang="es-EC" sz="1500" i="1" dirty="0">
                <a:solidFill>
                  <a:schemeClr val="accent6">
                    <a:lumMod val="75000"/>
                  </a:schemeClr>
                </a:solidFill>
              </a:rPr>
              <a:t>            el incumplimiento de leyes y compromisos </a:t>
            </a:r>
          </a:p>
          <a:p>
            <a:r>
              <a:rPr lang="es-EC" sz="1500" i="1" dirty="0">
                <a:solidFill>
                  <a:schemeClr val="accent6">
                    <a:lumMod val="75000"/>
                  </a:schemeClr>
                </a:solidFill>
              </a:rPr>
              <a:t>               contractuales relativos a la custodia de los </a:t>
            </a:r>
          </a:p>
          <a:p>
            <a:r>
              <a:rPr lang="es-EC" sz="1500" i="1" dirty="0">
                <a:solidFill>
                  <a:schemeClr val="accent6">
                    <a:lumMod val="75000"/>
                  </a:schemeClr>
                </a:solidFill>
              </a:rPr>
              <a:t>                 datos. </a:t>
            </a:r>
            <a:br>
              <a:rPr lang="es-EC" dirty="0">
                <a:solidFill>
                  <a:srgbClr val="000000"/>
                </a:solidFill>
                <a:latin typeface="ArialMT"/>
              </a:rPr>
            </a:br>
            <a:br>
              <a:rPr lang="es-EC" dirty="0">
                <a:solidFill>
                  <a:srgbClr val="000000"/>
                </a:solidFill>
                <a:latin typeface="ArialMT"/>
              </a:rPr>
            </a:br>
            <a:endParaRPr lang="es-ES" dirty="0"/>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59_TF10001108" id="{E45BA379-5451-4E7E-AF8D-0178BB605BD1}" vid="{EEAD89F9-0B44-4222-AEAA-D6EE22DDF34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 damos la bienvenida a PowerPoint</Template>
  <TotalTime>1449</TotalTime>
  <Words>3399</Words>
  <Application>Microsoft Office PowerPoint</Application>
  <PresentationFormat>Panorámica</PresentationFormat>
  <Paragraphs>260</Paragraphs>
  <Slides>44</Slides>
  <Notes>30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Arial</vt:lpstr>
      <vt:lpstr>ArialMT</vt:lpstr>
      <vt:lpstr>Calibri</vt:lpstr>
      <vt:lpstr>Segoe UI</vt:lpstr>
      <vt:lpstr>Segoe UI Light</vt:lpstr>
      <vt:lpstr>WelcomeDoc</vt:lpstr>
      <vt:lpstr>MAGERIT</vt:lpstr>
      <vt:lpstr>Introducción </vt:lpstr>
      <vt:lpstr>Introducción </vt:lpstr>
      <vt:lpstr>Introducción </vt:lpstr>
      <vt:lpstr>Introducción </vt:lpstr>
      <vt:lpstr>MAGERIT</vt:lpstr>
      <vt:lpstr>MAGERIT</vt:lpstr>
      <vt:lpstr>MAGERIT</vt:lpstr>
      <vt:lpstr>Introducción al análisis y gestión de riesgos </vt:lpstr>
      <vt:lpstr>Introducción al análisis y gestión de riesgos </vt:lpstr>
      <vt:lpstr>Introducción al análisis y gestión de riesgos </vt:lpstr>
      <vt:lpstr>Introducción al análisis y gestión de riesgos </vt:lpstr>
      <vt:lpstr>Visión general</vt:lpstr>
      <vt:lpstr>Análisis de riesgos </vt:lpstr>
      <vt:lpstr>Análisis de riesgos </vt:lpstr>
      <vt:lpstr>Método de Análisis de riesgos </vt:lpstr>
      <vt:lpstr>Método de Análisis de riesgos (Paso 1)  los Activos</vt:lpstr>
      <vt:lpstr>Método de Análisis de riesgos (Paso 2)  Amenazas</vt:lpstr>
      <vt:lpstr>Método de Análisis de riesgos (Paso 3)  Salvaguardas</vt:lpstr>
      <vt:lpstr>Método de Análisis de riesgos (Paso 4)  Impacto residual</vt:lpstr>
      <vt:lpstr>Método de Análisis de riesgos (Paso 5)  riesgo residual</vt:lpstr>
      <vt:lpstr>Formalización de las actividades</vt:lpstr>
      <vt:lpstr>Formalización de las actividades</vt:lpstr>
      <vt:lpstr>Formalización de las actividades</vt:lpstr>
      <vt:lpstr>Formalización de las actividades MAR1.(Caracterización de los activos)</vt:lpstr>
      <vt:lpstr>Presentación de PowerPoint</vt:lpstr>
      <vt:lpstr>Presentación de PowerPoint</vt:lpstr>
      <vt:lpstr>Presentación de PowerPoint</vt:lpstr>
      <vt:lpstr>Presentación de PowerPoint</vt:lpstr>
      <vt:lpstr>Formalización de las actividades MAR 2.(Caracterización de las amenazas)</vt:lpstr>
      <vt:lpstr>Presentación de PowerPoint</vt:lpstr>
      <vt:lpstr>Presentación de PowerPoint</vt:lpstr>
      <vt:lpstr>Formalización de las actividades MAR 3.(Caracterización de las salvaguardas)</vt:lpstr>
      <vt:lpstr>Presentación de PowerPoint</vt:lpstr>
      <vt:lpstr>Presentación de PowerPoint</vt:lpstr>
      <vt:lpstr>Formalización de las actividades MAR 4.(Estimación del estado del riesgo)</vt:lpstr>
      <vt:lpstr>Presentación de PowerPoint</vt:lpstr>
      <vt:lpstr>Presentación de PowerPoint</vt:lpstr>
      <vt:lpstr>Documentación formal </vt:lpstr>
      <vt:lpstr>Documentación Formal</vt:lpstr>
      <vt:lpstr>Documentación Formal</vt:lpstr>
      <vt:lpstr>Documentación Formal y Conclusión </vt:lpstr>
      <vt:lpstr>Lista de control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MAGERIT</dc:title>
  <dc:creator>1</dc:creator>
  <cp:keywords/>
  <cp:lastModifiedBy>1</cp:lastModifiedBy>
  <cp:revision>26</cp:revision>
  <dcterms:created xsi:type="dcterms:W3CDTF">2019-09-25T14:55:22Z</dcterms:created>
  <dcterms:modified xsi:type="dcterms:W3CDTF">2019-10-04T01:40:24Z</dcterms:modified>
  <cp:version/>
</cp:coreProperties>
</file>